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olors1.xml" ContentType="application/vnd.ms-office.chartcolor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1.xml" ContentType="application/vnd.ms-office.chart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quickStyle2.xml" ContentType="application/vnd.openxmlformats-officedocument.drawingml.diagramStyle+xml"/>
  <Override PartName="/ppt/charts/style4.xml" ContentType="application/vnd.ms-office.chartstyle+xml"/>
  <Override PartName="/ppt/charts/chart1.xml" ContentType="application/vnd.openxmlformats-officedocument.drawingml.chart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2" r:id="rId2"/>
    <p:sldId id="282" r:id="rId3"/>
    <p:sldId id="303" r:id="rId4"/>
    <p:sldId id="338" r:id="rId5"/>
    <p:sldId id="311" r:id="rId6"/>
    <p:sldId id="308" r:id="rId7"/>
    <p:sldId id="340" r:id="rId8"/>
    <p:sldId id="339" r:id="rId9"/>
    <p:sldId id="313" r:id="rId10"/>
    <p:sldId id="315" r:id="rId11"/>
    <p:sldId id="314" r:id="rId12"/>
    <p:sldId id="316" r:id="rId13"/>
    <p:sldId id="317" r:id="rId14"/>
    <p:sldId id="337" r:id="rId15"/>
    <p:sldId id="335" r:id="rId16"/>
    <p:sldId id="318" r:id="rId17"/>
    <p:sldId id="319" r:id="rId18"/>
    <p:sldId id="341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6" r:id="rId30"/>
    <p:sldId id="309" r:id="rId31"/>
    <p:sldId id="330" r:id="rId32"/>
    <p:sldId id="331" r:id="rId33"/>
    <p:sldId id="334" r:id="rId34"/>
    <p:sldId id="332" r:id="rId35"/>
    <p:sldId id="33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182C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772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41666666666666"/>
          <c:y val="9.375E-2"/>
          <c:w val="0.53749999999999998"/>
          <c:h val="0.80625000000000002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24-404E-B785-98D1794739C9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24-404E-B785-98D1794739C9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24-404E-B785-98D1794739C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24-404E-B785-98D1794739C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3090AB-415A-4685-B656-AC61216CD1B8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%59,52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B24-404E-B785-98D1794739C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7F43BDE-B9E2-4AD5-A20B-40FF159D5667}" type="CATEGORYNAME">
                      <a:rPr lang="en-US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%</a:t>
                    </a:r>
                    <a:fld id="{4660164A-5B54-4D82-B9E3-AC685BCB767C}" type="VALUE">
                      <a:rPr lang="en-US" b="1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="1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B24-404E-B785-98D1794739C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DF650D2-2260-489E-AC8C-7E9A35C85136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%0,80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B24-404E-B785-98D1794739C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C35718C-E84E-4061-86ED-0E36E0EFDF3B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</a:t>
                    </a:r>
                    <a:fld id="{AF17E734-872E-48D5-8CDD-2CA8FA489EDC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B24-404E-B785-98D1794739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Denizyolu</c:v>
                </c:pt>
                <c:pt idx="1">
                  <c:v>Karayolu</c:v>
                </c:pt>
                <c:pt idx="2">
                  <c:v>Demiryolu</c:v>
                </c:pt>
                <c:pt idx="3">
                  <c:v>Havayolu</c:v>
                </c:pt>
              </c:strCache>
            </c:strRef>
          </c:cat>
          <c:val>
            <c:numRef>
              <c:f>Sayfa1!$B$2:$B$5</c:f>
              <c:numCache>
                <c:formatCode>0.00</c:formatCode>
                <c:ptCount val="4"/>
                <c:pt idx="0">
                  <c:v>59.52</c:v>
                </c:pt>
                <c:pt idx="1">
                  <c:v>27.18</c:v>
                </c:pt>
                <c:pt idx="2">
                  <c:v>0.8</c:v>
                </c:pt>
                <c:pt idx="3">
                  <c:v>12.48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24-404E-B785-98D1794739C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İthalat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3242327817847547"/>
          <c:y val="0.27959773970236668"/>
          <c:w val="0.53749999999999998"/>
          <c:h val="0.80625000000000002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İthalat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D0-4575-A61A-1EA8F4861A7E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D0-4575-A61A-1EA8F4861A7E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D0-4575-A61A-1EA8F4861A7E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D0-4575-A61A-1EA8F4861A7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3090AB-415A-4685-B656-AC61216CD1B8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%62,45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0D0-4575-A61A-1EA8F4861A7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7F43BDE-B9E2-4AD5-A20B-40FF159D5667}" type="CATEGORYNAME">
                      <a:rPr lang="en-US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%</a:t>
                    </a:r>
                    <a:fld id="{4660164A-5B54-4D82-B9E3-AC685BCB767C}" type="VALUE">
                      <a:rPr lang="en-US" b="1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="1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0D0-4575-A61A-1EA8F4861A7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DF650D2-2260-489E-AC8C-7E9A35C85136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/>
                      <a:t> %</a:t>
                    </a:r>
                    <a:fld id="{B5B7F84F-E96E-4FCB-8D7D-1A95612AA0EF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0D0-4575-A61A-1EA8F4861A7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C35718C-E84E-4061-86ED-0E36E0EFDF3B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</a:t>
                    </a:r>
                    <a:fld id="{AF17E734-872E-48D5-8CDD-2CA8FA489EDC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0D0-4575-A61A-1EA8F4861A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Denizyolu</c:v>
                </c:pt>
                <c:pt idx="1">
                  <c:v>Karayolu</c:v>
                </c:pt>
                <c:pt idx="2">
                  <c:v>Demiryolu</c:v>
                </c:pt>
                <c:pt idx="3">
                  <c:v>Havayolu</c:v>
                </c:pt>
              </c:strCache>
            </c:strRef>
          </c:cat>
          <c:val>
            <c:numRef>
              <c:f>Sayfa1!$B$2:$B$5</c:f>
              <c:numCache>
                <c:formatCode>0.00</c:formatCode>
                <c:ptCount val="4"/>
                <c:pt idx="0">
                  <c:v>62.45</c:v>
                </c:pt>
                <c:pt idx="1">
                  <c:v>21.88</c:v>
                </c:pt>
                <c:pt idx="2">
                  <c:v>0.88</c:v>
                </c:pt>
                <c:pt idx="3">
                  <c:v>14.77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D0-4575-A61A-1EA8F4861A7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8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İhracat</a:t>
            </a:r>
            <a:endParaRPr lang="en-GB" sz="186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3541672559279686"/>
          <c:y val="0.23264025708825573"/>
          <c:w val="0.53749999999999998"/>
          <c:h val="0.80625000000000002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İhracat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0F-4E56-8B0D-BE080DD20C00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0F-4E56-8B0D-BE080DD20C00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0F-4E56-8B0D-BE080DD20C0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0F-4E56-8B0D-BE080DD20C0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3090AB-415A-4685-B656-AC61216CD1B8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%56,10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0F-4E56-8B0D-BE080DD20C00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7F43BDE-B9E2-4AD5-A20B-40FF159D5667}" type="CATEGORYNAME">
                      <a:rPr lang="en-US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%</a:t>
                    </a:r>
                    <a:fld id="{4660164A-5B54-4D82-B9E3-AC685BCB767C}" type="VALUE">
                      <a:rPr lang="en-US" b="1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="1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0F-4E56-8B0D-BE080DD20C0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DF650D2-2260-489E-AC8C-7E9A35C85136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/>
                      <a:t> %</a:t>
                    </a:r>
                    <a:fld id="{B5B7F84F-E96E-4FCB-8D7D-1A95612AA0EF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0F-4E56-8B0D-BE080DD20C00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C35718C-E84E-4061-86ED-0E36E0EFDF3B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</a:t>
                    </a:r>
                    <a:fld id="{AF17E734-872E-48D5-8CDD-2CA8FA489EDC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0F-4E56-8B0D-BE080DD20C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Denizyolu</c:v>
                </c:pt>
                <c:pt idx="1">
                  <c:v>Karayolu</c:v>
                </c:pt>
                <c:pt idx="2">
                  <c:v>Demiryolu</c:v>
                </c:pt>
                <c:pt idx="3">
                  <c:v>Havayolu</c:v>
                </c:pt>
              </c:strCache>
            </c:strRef>
          </c:cat>
          <c:val>
            <c:numRef>
              <c:f>Sayfa1!$B$2:$B$5</c:f>
              <c:numCache>
                <c:formatCode>0.00</c:formatCode>
                <c:ptCount val="4"/>
                <c:pt idx="0">
                  <c:v>56.1</c:v>
                </c:pt>
                <c:pt idx="1">
                  <c:v>33.369999999999997</c:v>
                </c:pt>
                <c:pt idx="2">
                  <c:v>0.71</c:v>
                </c:pt>
                <c:pt idx="3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0F-4E56-8B0D-BE080DD20C0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41666666666666"/>
          <c:y val="9.375E-2"/>
          <c:w val="0.45114069715265898"/>
          <c:h val="0.83014225447442924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E0-4FF3-8A9B-6CA64F81AE46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E0-4FF3-8A9B-6CA64F81AE46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E0-4FF3-8A9B-6CA64F81AE4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E0-4FF3-8A9B-6CA64F81AE4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3090AB-415A-4685-B656-AC61216CD1B8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%87,07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E0-4FF3-8A9B-6CA64F81AE4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7F43BDE-B9E2-4AD5-A20B-40FF159D5667}" type="CATEGORYNAME">
                      <a:rPr lang="en-US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%</a:t>
                    </a:r>
                    <a:fld id="{4660164A-5B54-4D82-B9E3-AC685BCB767C}" type="VALUE">
                      <a:rPr lang="en-US" b="1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="1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E0-4FF3-8A9B-6CA64F81AE4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DF650D2-2260-489E-AC8C-7E9A35C85136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%0,70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4E0-4FF3-8A9B-6CA64F81AE4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C35718C-E84E-4061-86ED-0E36E0EFDF3B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</a:t>
                    </a:r>
                    <a:fld id="{AF17E734-872E-48D5-8CDD-2CA8FA489EDC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4E0-4FF3-8A9B-6CA64F81AE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Denizyolu</c:v>
                </c:pt>
                <c:pt idx="1">
                  <c:v>Karayolu</c:v>
                </c:pt>
                <c:pt idx="2">
                  <c:v>Demiryolu</c:v>
                </c:pt>
                <c:pt idx="3">
                  <c:v>Havayolu</c:v>
                </c:pt>
              </c:strCache>
            </c:strRef>
          </c:cat>
          <c:val>
            <c:numRef>
              <c:f>Sayfa1!$B$2:$B$5</c:f>
              <c:numCache>
                <c:formatCode>0.00</c:formatCode>
                <c:ptCount val="4"/>
                <c:pt idx="0">
                  <c:v>87.07</c:v>
                </c:pt>
                <c:pt idx="1">
                  <c:v>11.89</c:v>
                </c:pt>
                <c:pt idx="2">
                  <c:v>0.56999999999999995</c:v>
                </c:pt>
                <c:pt idx="3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E0-4FF3-8A9B-6CA64F81AE46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sz="18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İhracat</a:t>
            </a:r>
            <a:endParaRPr lang="en-GB" sz="186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3541672559279686"/>
          <c:y val="0.23264025708825573"/>
          <c:w val="0.53749999999999998"/>
          <c:h val="0.80625000000000002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İhracat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D6-4057-800B-032899B39E4C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D6-4057-800B-032899B39E4C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D6-4057-800B-032899B39E4C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D6-4057-800B-032899B39E4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3090AB-415A-4685-B656-AC61216CD1B8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%78,72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D6-4057-800B-032899B39E4C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7F43BDE-B9E2-4AD5-A20B-40FF159D5667}" type="CATEGORYNAME">
                      <a:rPr lang="en-US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%</a:t>
                    </a:r>
                    <a:fld id="{4660164A-5B54-4D82-B9E3-AC685BCB767C}" type="VALUE">
                      <a:rPr lang="en-US" b="1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="1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FD6-4057-800B-032899B39E4C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DF650D2-2260-489E-AC8C-7E9A35C85136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/>
                      <a:t> %</a:t>
                    </a:r>
                    <a:fld id="{B5B7F84F-E96E-4FCB-8D7D-1A95612AA0EF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FD6-4057-800B-032899B39E4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C35718C-E84E-4061-86ED-0E36E0EFDF3B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</a:t>
                    </a:r>
                    <a:fld id="{AF17E734-872E-48D5-8CDD-2CA8FA489EDC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FD6-4057-800B-032899B39E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Denizyolu</c:v>
                </c:pt>
                <c:pt idx="1">
                  <c:v>Karayolu</c:v>
                </c:pt>
                <c:pt idx="2">
                  <c:v>Demiryolu</c:v>
                </c:pt>
                <c:pt idx="3">
                  <c:v>Havayolu</c:v>
                </c:pt>
              </c:strCache>
            </c:strRef>
          </c:cat>
          <c:val>
            <c:numRef>
              <c:f>Sayfa1!$B$2:$B$5</c:f>
              <c:numCache>
                <c:formatCode>0.00</c:formatCode>
                <c:ptCount val="4"/>
                <c:pt idx="0">
                  <c:v>78.72</c:v>
                </c:pt>
                <c:pt idx="1">
                  <c:v>19.350000000000001</c:v>
                </c:pt>
                <c:pt idx="2">
                  <c:v>0.9</c:v>
                </c:pt>
                <c:pt idx="3">
                  <c:v>1.02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D6-4057-800B-032899B39E4C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İthalat</a:t>
            </a:r>
            <a:endParaRPr lang="en-GB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3242327817847547"/>
          <c:y val="0.27959773970236668"/>
          <c:w val="0.53749999999999998"/>
          <c:h val="0.80625000000000002"/>
        </c:manualLayout>
      </c:layout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İthalat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4C-4BD5-B471-B6A3F2A148F1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4C-4BD5-B471-B6A3F2A148F1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4C-4BD5-B471-B6A3F2A148F1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4C-4BD5-B471-B6A3F2A148F1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F53090AB-415A-4685-B656-AC61216CD1B8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%92,76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4C-4BD5-B471-B6A3F2A148F1}"/>
                </c:ext>
              </c:extLst>
            </c:dLbl>
            <c:dLbl>
              <c:idx val="1"/>
              <c:layout>
                <c:manualLayout>
                  <c:x val="-5.8024347885593901E-2"/>
                  <c:y val="-1.47623300948446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7F43BDE-B9E2-4AD5-A20B-40FF159D5667}" type="CATEGORYNAME">
                      <a:rPr lang="en-US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%</a:t>
                    </a:r>
                    <a:fld id="{4660164A-5B54-4D82-B9E3-AC685BCB767C}" type="VALUE">
                      <a:rPr lang="en-US" b="1" baseline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="1" baseline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679170078981031"/>
                      <c:h val="9.3267126227908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4C-4BD5-B471-B6A3F2A148F1}"/>
                </c:ext>
              </c:extLst>
            </c:dLbl>
            <c:dLbl>
              <c:idx val="2"/>
              <c:layout>
                <c:manualLayout>
                  <c:x val="0.17751424516075948"/>
                  <c:y val="6.86887489629072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DF650D2-2260-489E-AC8C-7E9A35C85136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/>
                      <a:t> %</a:t>
                    </a:r>
                    <a:fld id="{B5B7F84F-E96E-4FCB-8D7D-1A95612AA0EF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34C-4BD5-B471-B6A3F2A148F1}"/>
                </c:ext>
              </c:extLst>
            </c:dLbl>
            <c:dLbl>
              <c:idx val="3"/>
              <c:layout>
                <c:manualLayout>
                  <c:x val="-5.6730129434065801E-3"/>
                  <c:y val="-3.58773949384096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C35718C-E84E-4061-86ED-0E36E0EFDF3B}" type="CATEGORYNAME">
                      <a:rPr lang="en-US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[KATEGORİ ADI]</a:t>
                    </a:fld>
                    <a:r>
                      <a:rPr lang="en-US" baseline="0" dirty="0"/>
                      <a:t> %</a:t>
                    </a:r>
                    <a:fld id="{AF17E734-872E-48D5-8CDD-2CA8FA489EDC}" type="VALUE">
                      <a:rPr lang="en-US" baseline="0" smtClean="0"/>
                      <a:pPr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[DEĞER]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tr-T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34C-4BD5-B471-B6A3F2A148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Sayfa1!$A$2:$A$5</c:f>
              <c:strCache>
                <c:ptCount val="4"/>
                <c:pt idx="0">
                  <c:v>Denizyolu</c:v>
                </c:pt>
                <c:pt idx="1">
                  <c:v>Karayolu</c:v>
                </c:pt>
                <c:pt idx="2">
                  <c:v>Demiryolu</c:v>
                </c:pt>
                <c:pt idx="3">
                  <c:v>Havayolu</c:v>
                </c:pt>
              </c:strCache>
            </c:strRef>
          </c:cat>
          <c:val>
            <c:numRef>
              <c:f>Sayfa1!$B$2:$B$5</c:f>
              <c:numCache>
                <c:formatCode>0.00</c:formatCode>
                <c:ptCount val="4"/>
                <c:pt idx="0">
                  <c:v>92.76</c:v>
                </c:pt>
                <c:pt idx="1">
                  <c:v>6.81</c:v>
                </c:pt>
                <c:pt idx="2">
                  <c:v>0.34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4C-4BD5-B471-B6A3F2A148F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27A1D-0FB9-431F-BCF5-2CBA35DCEB0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6624E6-031F-4204-9D97-79A34DC6ABBE}">
      <dgm:prSet custT="1"/>
      <dgm:spPr/>
      <dgm:t>
        <a:bodyPr/>
        <a:lstStyle/>
        <a:p>
          <a:r>
            <a:rPr lang="tr-TR" sz="2000" b="0" i="0" baseline="0" dirty="0"/>
            <a:t>Ülkemiz Üzerinden Geçen Transit Taşımacılığın Geliştirilmesi</a:t>
          </a:r>
          <a:endParaRPr lang="en-US" sz="2000" dirty="0"/>
        </a:p>
      </dgm:t>
    </dgm:pt>
    <dgm:pt modelId="{7074B470-44EA-4A4B-A5BB-3EAE77805EAC}" type="parTrans" cxnId="{063270B4-29A3-4910-9EE7-EBEF4FC6693B}">
      <dgm:prSet/>
      <dgm:spPr/>
      <dgm:t>
        <a:bodyPr/>
        <a:lstStyle/>
        <a:p>
          <a:endParaRPr lang="en-US"/>
        </a:p>
      </dgm:t>
    </dgm:pt>
    <dgm:pt modelId="{DD5BF28D-AE8B-4D25-8EA0-BFCD0ED3B42D}" type="sibTrans" cxnId="{063270B4-29A3-4910-9EE7-EBEF4FC6693B}">
      <dgm:prSet/>
      <dgm:spPr/>
      <dgm:t>
        <a:bodyPr/>
        <a:lstStyle/>
        <a:p>
          <a:endParaRPr lang="en-US"/>
        </a:p>
      </dgm:t>
    </dgm:pt>
    <dgm:pt modelId="{3C795604-57AE-454B-BFDC-9C68996E6D10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b="0" i="0" baseline="0" dirty="0"/>
            <a:t>Demiryolu Yük Taşımacılığında Altyapı Yatırımlarının Artırılması</a:t>
          </a:r>
          <a:endParaRPr lang="en-US" sz="2000" dirty="0"/>
        </a:p>
      </dgm:t>
    </dgm:pt>
    <dgm:pt modelId="{D12567C7-F668-4C55-BA4A-A54A8ACA86E4}" type="parTrans" cxnId="{58614E82-FEB6-438B-8BEE-ED3770AC14A3}">
      <dgm:prSet/>
      <dgm:spPr/>
      <dgm:t>
        <a:bodyPr/>
        <a:lstStyle/>
        <a:p>
          <a:endParaRPr lang="en-US"/>
        </a:p>
      </dgm:t>
    </dgm:pt>
    <dgm:pt modelId="{F6EC07F3-9449-4181-8A56-9DD0E899EE5C}" type="sibTrans" cxnId="{58614E82-FEB6-438B-8BEE-ED3770AC14A3}">
      <dgm:prSet/>
      <dgm:spPr/>
      <dgm:t>
        <a:bodyPr/>
        <a:lstStyle/>
        <a:p>
          <a:endParaRPr lang="en-US"/>
        </a:p>
      </dgm:t>
    </dgm:pt>
    <dgm:pt modelId="{0D0D4717-A37F-46C5-8679-682676B1C189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b="0" i="0" baseline="0" dirty="0"/>
            <a:t>Vize Alım Süreçlerinin İyileştirilmesi</a:t>
          </a:r>
          <a:endParaRPr lang="en-US" sz="2000" dirty="0"/>
        </a:p>
      </dgm:t>
    </dgm:pt>
    <dgm:pt modelId="{D71D7B28-8C3D-4238-9FCA-7BBB24E77E03}" type="parTrans" cxnId="{00A50D97-45A6-4EB5-9358-D672A647F90B}">
      <dgm:prSet/>
      <dgm:spPr/>
      <dgm:t>
        <a:bodyPr/>
        <a:lstStyle/>
        <a:p>
          <a:endParaRPr lang="en-US"/>
        </a:p>
      </dgm:t>
    </dgm:pt>
    <dgm:pt modelId="{5B4E3F27-BF8C-49FC-A4A7-5F3D92D3328A}" type="sibTrans" cxnId="{00A50D97-45A6-4EB5-9358-D672A647F90B}">
      <dgm:prSet/>
      <dgm:spPr/>
      <dgm:t>
        <a:bodyPr/>
        <a:lstStyle/>
        <a:p>
          <a:endParaRPr lang="en-US"/>
        </a:p>
      </dgm:t>
    </dgm:pt>
    <dgm:pt modelId="{8EEA5030-5149-4E11-B89C-D18F1A5EA27A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b="0" i="0" baseline="0" dirty="0"/>
            <a:t>Geçiş Belgesi Kotalarının Artırılması </a:t>
          </a:r>
          <a:endParaRPr lang="en-US" sz="2000" dirty="0"/>
        </a:p>
      </dgm:t>
    </dgm:pt>
    <dgm:pt modelId="{41617993-FDF6-4457-821B-E9D860D92AAE}" type="parTrans" cxnId="{7787F70F-377A-4C18-9A78-DA24D5E2CA81}">
      <dgm:prSet/>
      <dgm:spPr/>
      <dgm:t>
        <a:bodyPr/>
        <a:lstStyle/>
        <a:p>
          <a:endParaRPr lang="en-US"/>
        </a:p>
      </dgm:t>
    </dgm:pt>
    <dgm:pt modelId="{380F52E1-E0C3-46B9-9CF5-FF183546EE71}" type="sibTrans" cxnId="{7787F70F-377A-4C18-9A78-DA24D5E2CA81}">
      <dgm:prSet/>
      <dgm:spPr/>
      <dgm:t>
        <a:bodyPr/>
        <a:lstStyle/>
        <a:p>
          <a:endParaRPr lang="en-US"/>
        </a:p>
      </dgm:t>
    </dgm:pt>
    <dgm:pt modelId="{62C3936D-6BA6-463B-A619-DFDFC5CE7E25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b="0" i="0" baseline="0" dirty="0"/>
            <a:t>Sürücü Eksikliğinin Giderilmesi İçin Çalışmalar Yapılması</a:t>
          </a:r>
          <a:endParaRPr lang="en-US" sz="2000" dirty="0"/>
        </a:p>
      </dgm:t>
    </dgm:pt>
    <dgm:pt modelId="{B2BD78F9-12E7-4F82-8FE4-64D7259681DD}" type="parTrans" cxnId="{7FB329F2-C2A3-48C4-8B35-2E0A52FCAC60}">
      <dgm:prSet/>
      <dgm:spPr/>
      <dgm:t>
        <a:bodyPr/>
        <a:lstStyle/>
        <a:p>
          <a:endParaRPr lang="en-US"/>
        </a:p>
      </dgm:t>
    </dgm:pt>
    <dgm:pt modelId="{5C4AAC2E-D20E-4930-9EB9-A82C79ED3584}" type="sibTrans" cxnId="{7FB329F2-C2A3-48C4-8B35-2E0A52FCAC60}">
      <dgm:prSet/>
      <dgm:spPr/>
      <dgm:t>
        <a:bodyPr/>
        <a:lstStyle/>
        <a:p>
          <a:endParaRPr lang="en-US"/>
        </a:p>
      </dgm:t>
    </dgm:pt>
    <dgm:pt modelId="{91920284-2333-4D4D-B65C-2AE297E49E6F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b="0" i="0" baseline="0" dirty="0"/>
            <a:t>Denizyolu Konteyner Taşımacılığında Rekabetin Canlandırılması</a:t>
          </a:r>
          <a:endParaRPr lang="en-US" sz="2000" dirty="0"/>
        </a:p>
      </dgm:t>
    </dgm:pt>
    <dgm:pt modelId="{CEB3FCD6-9D5A-4C16-90A0-362BF964DA63}" type="parTrans" cxnId="{CC8680C9-508A-4A9E-A8D1-E22B7871FB2E}">
      <dgm:prSet/>
      <dgm:spPr/>
      <dgm:t>
        <a:bodyPr/>
        <a:lstStyle/>
        <a:p>
          <a:endParaRPr lang="en-US"/>
        </a:p>
      </dgm:t>
    </dgm:pt>
    <dgm:pt modelId="{2437CB9A-3AC1-4A02-AF2C-8C681F3725F9}" type="sibTrans" cxnId="{CC8680C9-508A-4A9E-A8D1-E22B7871FB2E}">
      <dgm:prSet/>
      <dgm:spPr/>
      <dgm:t>
        <a:bodyPr/>
        <a:lstStyle/>
        <a:p>
          <a:endParaRPr lang="en-US"/>
        </a:p>
      </dgm:t>
    </dgm:pt>
    <dgm:pt modelId="{0DED0FC6-3CBB-47FC-BC5B-AFB81CBE31C5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dirty="0"/>
            <a:t>Orta </a:t>
          </a:r>
          <a:r>
            <a:rPr lang="tr-TR" sz="2000" dirty="0" err="1"/>
            <a:t>Koridor’un</a:t>
          </a:r>
          <a:r>
            <a:rPr lang="tr-TR" sz="2000" dirty="0"/>
            <a:t> Rekabetçi Hale Getirilmesi Yönünde Çalışmalar Yapılması</a:t>
          </a:r>
          <a:endParaRPr lang="en-US" sz="2000" dirty="0"/>
        </a:p>
      </dgm:t>
    </dgm:pt>
    <dgm:pt modelId="{E6CE2FDA-2D85-48AC-8EA0-5ACDAE38558C}" type="parTrans" cxnId="{08CE742A-5E19-45C9-8D16-D4099EA61C40}">
      <dgm:prSet/>
      <dgm:spPr/>
      <dgm:t>
        <a:bodyPr/>
        <a:lstStyle/>
        <a:p>
          <a:endParaRPr lang="en-US"/>
        </a:p>
      </dgm:t>
    </dgm:pt>
    <dgm:pt modelId="{C4D04DDE-CD1B-47CB-B840-1F68602008D8}" type="sibTrans" cxnId="{08CE742A-5E19-45C9-8D16-D4099EA61C40}">
      <dgm:prSet/>
      <dgm:spPr/>
      <dgm:t>
        <a:bodyPr/>
        <a:lstStyle/>
        <a:p>
          <a:endParaRPr lang="en-US"/>
        </a:p>
      </dgm:t>
    </dgm:pt>
    <dgm:pt modelId="{4A0C634A-CB9C-4442-8707-BF029EEC5CEF}" type="pres">
      <dgm:prSet presAssocID="{9EB27A1D-0FB9-431F-BCF5-2CBA35DCEB02}" presName="vert0" presStyleCnt="0">
        <dgm:presLayoutVars>
          <dgm:dir/>
          <dgm:animOne val="branch"/>
          <dgm:animLvl val="lvl"/>
        </dgm:presLayoutVars>
      </dgm:prSet>
      <dgm:spPr/>
    </dgm:pt>
    <dgm:pt modelId="{E74BD6B8-86F8-463E-935C-C2281D5522D9}" type="pres">
      <dgm:prSet presAssocID="{9B6624E6-031F-4204-9D97-79A34DC6ABBE}" presName="thickLine" presStyleLbl="alignNode1" presStyleIdx="0" presStyleCnt="7"/>
      <dgm:spPr/>
    </dgm:pt>
    <dgm:pt modelId="{0743B89F-F95D-404A-B7AA-763C7953CF8C}" type="pres">
      <dgm:prSet presAssocID="{9B6624E6-031F-4204-9D97-79A34DC6ABBE}" presName="horz1" presStyleCnt="0"/>
      <dgm:spPr/>
    </dgm:pt>
    <dgm:pt modelId="{6D7C1229-1E7F-4FB6-A6E5-6056C67FE86D}" type="pres">
      <dgm:prSet presAssocID="{9B6624E6-031F-4204-9D97-79A34DC6ABBE}" presName="tx1" presStyleLbl="revTx" presStyleIdx="0" presStyleCnt="7"/>
      <dgm:spPr/>
    </dgm:pt>
    <dgm:pt modelId="{7B6E7A78-EA7E-4160-8DB0-DC0EBD5F82EF}" type="pres">
      <dgm:prSet presAssocID="{9B6624E6-031F-4204-9D97-79A34DC6ABBE}" presName="vert1" presStyleCnt="0"/>
      <dgm:spPr/>
    </dgm:pt>
    <dgm:pt modelId="{876F53BA-2200-45E3-871D-AD0800D8AFCE}" type="pres">
      <dgm:prSet presAssocID="{3C795604-57AE-454B-BFDC-9C68996E6D10}" presName="thickLine" presStyleLbl="alignNode1" presStyleIdx="1" presStyleCnt="7"/>
      <dgm:spPr/>
    </dgm:pt>
    <dgm:pt modelId="{51B6CCE8-833F-46E7-B824-EB73A454D65F}" type="pres">
      <dgm:prSet presAssocID="{3C795604-57AE-454B-BFDC-9C68996E6D10}" presName="horz1" presStyleCnt="0"/>
      <dgm:spPr/>
    </dgm:pt>
    <dgm:pt modelId="{CC1FEB91-65C8-49EF-9532-1B77C8A65C02}" type="pres">
      <dgm:prSet presAssocID="{3C795604-57AE-454B-BFDC-9C68996E6D10}" presName="tx1" presStyleLbl="revTx" presStyleIdx="1" presStyleCnt="7"/>
      <dgm:spPr/>
    </dgm:pt>
    <dgm:pt modelId="{1B90BC3D-0259-4919-9C5C-CC80F2E6AB4D}" type="pres">
      <dgm:prSet presAssocID="{3C795604-57AE-454B-BFDC-9C68996E6D10}" presName="vert1" presStyleCnt="0"/>
      <dgm:spPr/>
    </dgm:pt>
    <dgm:pt modelId="{26EA2959-DEEA-4849-9DA1-051C4CA1BB61}" type="pres">
      <dgm:prSet presAssocID="{0D0D4717-A37F-46C5-8679-682676B1C189}" presName="thickLine" presStyleLbl="alignNode1" presStyleIdx="2" presStyleCnt="7"/>
      <dgm:spPr/>
    </dgm:pt>
    <dgm:pt modelId="{3FDD73C5-B0BE-4173-B5EE-57DE0D56411A}" type="pres">
      <dgm:prSet presAssocID="{0D0D4717-A37F-46C5-8679-682676B1C189}" presName="horz1" presStyleCnt="0"/>
      <dgm:spPr/>
    </dgm:pt>
    <dgm:pt modelId="{483AD806-0D54-44AD-B273-B1A2BB23DFB5}" type="pres">
      <dgm:prSet presAssocID="{0D0D4717-A37F-46C5-8679-682676B1C189}" presName="tx1" presStyleLbl="revTx" presStyleIdx="2" presStyleCnt="7"/>
      <dgm:spPr/>
    </dgm:pt>
    <dgm:pt modelId="{63AC79C9-123F-4B5E-97EE-3DDA90359017}" type="pres">
      <dgm:prSet presAssocID="{0D0D4717-A37F-46C5-8679-682676B1C189}" presName="vert1" presStyleCnt="0"/>
      <dgm:spPr/>
    </dgm:pt>
    <dgm:pt modelId="{004A912F-FB2B-4CCC-BAF1-FF90A51173C6}" type="pres">
      <dgm:prSet presAssocID="{8EEA5030-5149-4E11-B89C-D18F1A5EA27A}" presName="thickLine" presStyleLbl="alignNode1" presStyleIdx="3" presStyleCnt="7"/>
      <dgm:spPr/>
    </dgm:pt>
    <dgm:pt modelId="{875B297B-E1D7-4AF7-B338-A7FE3F8E88F6}" type="pres">
      <dgm:prSet presAssocID="{8EEA5030-5149-4E11-B89C-D18F1A5EA27A}" presName="horz1" presStyleCnt="0"/>
      <dgm:spPr/>
    </dgm:pt>
    <dgm:pt modelId="{99D5F1BB-D15C-4B5A-88FC-850D76E1495A}" type="pres">
      <dgm:prSet presAssocID="{8EEA5030-5149-4E11-B89C-D18F1A5EA27A}" presName="tx1" presStyleLbl="revTx" presStyleIdx="3" presStyleCnt="7"/>
      <dgm:spPr/>
    </dgm:pt>
    <dgm:pt modelId="{3B28B535-3315-410F-86FC-6D4F1715B950}" type="pres">
      <dgm:prSet presAssocID="{8EEA5030-5149-4E11-B89C-D18F1A5EA27A}" presName="vert1" presStyleCnt="0"/>
      <dgm:spPr/>
    </dgm:pt>
    <dgm:pt modelId="{AB7DBE89-9713-4C9A-B5BE-C5E942C33B52}" type="pres">
      <dgm:prSet presAssocID="{62C3936D-6BA6-463B-A619-DFDFC5CE7E25}" presName="thickLine" presStyleLbl="alignNode1" presStyleIdx="4" presStyleCnt="7"/>
      <dgm:spPr/>
    </dgm:pt>
    <dgm:pt modelId="{B86631A9-6DD2-47F0-B2DF-20C07B735A3D}" type="pres">
      <dgm:prSet presAssocID="{62C3936D-6BA6-463B-A619-DFDFC5CE7E25}" presName="horz1" presStyleCnt="0"/>
      <dgm:spPr/>
    </dgm:pt>
    <dgm:pt modelId="{7E727CF2-28B9-4520-99F6-E59E2E2E3CE7}" type="pres">
      <dgm:prSet presAssocID="{62C3936D-6BA6-463B-A619-DFDFC5CE7E25}" presName="tx1" presStyleLbl="revTx" presStyleIdx="4" presStyleCnt="7"/>
      <dgm:spPr/>
    </dgm:pt>
    <dgm:pt modelId="{1221A590-786B-4249-8DDC-BF0C0574E431}" type="pres">
      <dgm:prSet presAssocID="{62C3936D-6BA6-463B-A619-DFDFC5CE7E25}" presName="vert1" presStyleCnt="0"/>
      <dgm:spPr/>
    </dgm:pt>
    <dgm:pt modelId="{EDB361BA-9FCA-4D99-B6B5-0F665DA223D5}" type="pres">
      <dgm:prSet presAssocID="{91920284-2333-4D4D-B65C-2AE297E49E6F}" presName="thickLine" presStyleLbl="alignNode1" presStyleIdx="5" presStyleCnt="7"/>
      <dgm:spPr/>
    </dgm:pt>
    <dgm:pt modelId="{EE2EAB27-1A79-4682-BDD3-6389402B7A21}" type="pres">
      <dgm:prSet presAssocID="{91920284-2333-4D4D-B65C-2AE297E49E6F}" presName="horz1" presStyleCnt="0"/>
      <dgm:spPr/>
    </dgm:pt>
    <dgm:pt modelId="{E45BD3F7-F876-474A-8F25-5218A5697EBE}" type="pres">
      <dgm:prSet presAssocID="{91920284-2333-4D4D-B65C-2AE297E49E6F}" presName="tx1" presStyleLbl="revTx" presStyleIdx="5" presStyleCnt="7"/>
      <dgm:spPr/>
    </dgm:pt>
    <dgm:pt modelId="{CFC9C441-3592-4A2D-8829-F681DB21D613}" type="pres">
      <dgm:prSet presAssocID="{91920284-2333-4D4D-B65C-2AE297E49E6F}" presName="vert1" presStyleCnt="0"/>
      <dgm:spPr/>
    </dgm:pt>
    <dgm:pt modelId="{6D5E01C8-6A11-4CA9-ABAF-D80939982413}" type="pres">
      <dgm:prSet presAssocID="{0DED0FC6-3CBB-47FC-BC5B-AFB81CBE31C5}" presName="thickLine" presStyleLbl="alignNode1" presStyleIdx="6" presStyleCnt="7"/>
      <dgm:spPr/>
    </dgm:pt>
    <dgm:pt modelId="{2359FB35-BA57-459F-8B42-C905710E8327}" type="pres">
      <dgm:prSet presAssocID="{0DED0FC6-3CBB-47FC-BC5B-AFB81CBE31C5}" presName="horz1" presStyleCnt="0"/>
      <dgm:spPr/>
    </dgm:pt>
    <dgm:pt modelId="{048A64A1-196A-4CA3-8C2C-400384049916}" type="pres">
      <dgm:prSet presAssocID="{0DED0FC6-3CBB-47FC-BC5B-AFB81CBE31C5}" presName="tx1" presStyleLbl="revTx" presStyleIdx="6" presStyleCnt="7"/>
      <dgm:spPr/>
    </dgm:pt>
    <dgm:pt modelId="{F0D79F39-BA77-4667-B333-ACB25A39345A}" type="pres">
      <dgm:prSet presAssocID="{0DED0FC6-3CBB-47FC-BC5B-AFB81CBE31C5}" presName="vert1" presStyleCnt="0"/>
      <dgm:spPr/>
    </dgm:pt>
  </dgm:ptLst>
  <dgm:cxnLst>
    <dgm:cxn modelId="{7787F70F-377A-4C18-9A78-DA24D5E2CA81}" srcId="{9EB27A1D-0FB9-431F-BCF5-2CBA35DCEB02}" destId="{8EEA5030-5149-4E11-B89C-D18F1A5EA27A}" srcOrd="3" destOrd="0" parTransId="{41617993-FDF6-4457-821B-E9D860D92AAE}" sibTransId="{380F52E1-E0C3-46B9-9CF5-FF183546EE71}"/>
    <dgm:cxn modelId="{6A225113-2F97-4471-9622-1C952C1248F0}" type="presOf" srcId="{9EB27A1D-0FB9-431F-BCF5-2CBA35DCEB02}" destId="{4A0C634A-CB9C-4442-8707-BF029EEC5CEF}" srcOrd="0" destOrd="0" presId="urn:microsoft.com/office/officeart/2008/layout/LinedList"/>
    <dgm:cxn modelId="{08CE742A-5E19-45C9-8D16-D4099EA61C40}" srcId="{9EB27A1D-0FB9-431F-BCF5-2CBA35DCEB02}" destId="{0DED0FC6-3CBB-47FC-BC5B-AFB81CBE31C5}" srcOrd="6" destOrd="0" parTransId="{E6CE2FDA-2D85-48AC-8EA0-5ACDAE38558C}" sibTransId="{C4D04DDE-CD1B-47CB-B840-1F68602008D8}"/>
    <dgm:cxn modelId="{4EF6153B-E1B2-4E29-A771-B1C4F424E9CA}" type="presOf" srcId="{3C795604-57AE-454B-BFDC-9C68996E6D10}" destId="{CC1FEB91-65C8-49EF-9532-1B77C8A65C02}" srcOrd="0" destOrd="0" presId="urn:microsoft.com/office/officeart/2008/layout/LinedList"/>
    <dgm:cxn modelId="{900A0F3E-2AFB-4DAE-8BA4-A22B5C6EFF79}" type="presOf" srcId="{62C3936D-6BA6-463B-A619-DFDFC5CE7E25}" destId="{7E727CF2-28B9-4520-99F6-E59E2E2E3CE7}" srcOrd="0" destOrd="0" presId="urn:microsoft.com/office/officeart/2008/layout/LinedList"/>
    <dgm:cxn modelId="{3E0BC860-609E-4A74-AFAD-EDD599C316B6}" type="presOf" srcId="{8EEA5030-5149-4E11-B89C-D18F1A5EA27A}" destId="{99D5F1BB-D15C-4B5A-88FC-850D76E1495A}" srcOrd="0" destOrd="0" presId="urn:microsoft.com/office/officeart/2008/layout/LinedList"/>
    <dgm:cxn modelId="{CA4B634F-8BFE-4E75-B674-3B512F1C85B7}" type="presOf" srcId="{9B6624E6-031F-4204-9D97-79A34DC6ABBE}" destId="{6D7C1229-1E7F-4FB6-A6E5-6056C67FE86D}" srcOrd="0" destOrd="0" presId="urn:microsoft.com/office/officeart/2008/layout/LinedList"/>
    <dgm:cxn modelId="{C5819E51-510B-4BE9-8152-9D46A3592D29}" type="presOf" srcId="{0DED0FC6-3CBB-47FC-BC5B-AFB81CBE31C5}" destId="{048A64A1-196A-4CA3-8C2C-400384049916}" srcOrd="0" destOrd="0" presId="urn:microsoft.com/office/officeart/2008/layout/LinedList"/>
    <dgm:cxn modelId="{58614E82-FEB6-438B-8BEE-ED3770AC14A3}" srcId="{9EB27A1D-0FB9-431F-BCF5-2CBA35DCEB02}" destId="{3C795604-57AE-454B-BFDC-9C68996E6D10}" srcOrd="1" destOrd="0" parTransId="{D12567C7-F668-4C55-BA4A-A54A8ACA86E4}" sibTransId="{F6EC07F3-9449-4181-8A56-9DD0E899EE5C}"/>
    <dgm:cxn modelId="{00A50D97-45A6-4EB5-9358-D672A647F90B}" srcId="{9EB27A1D-0FB9-431F-BCF5-2CBA35DCEB02}" destId="{0D0D4717-A37F-46C5-8679-682676B1C189}" srcOrd="2" destOrd="0" parTransId="{D71D7B28-8C3D-4238-9FCA-7BBB24E77E03}" sibTransId="{5B4E3F27-BF8C-49FC-A4A7-5F3D92D3328A}"/>
    <dgm:cxn modelId="{063270B4-29A3-4910-9EE7-EBEF4FC6693B}" srcId="{9EB27A1D-0FB9-431F-BCF5-2CBA35DCEB02}" destId="{9B6624E6-031F-4204-9D97-79A34DC6ABBE}" srcOrd="0" destOrd="0" parTransId="{7074B470-44EA-4A4B-A5BB-3EAE77805EAC}" sibTransId="{DD5BF28D-AE8B-4D25-8EA0-BFCD0ED3B42D}"/>
    <dgm:cxn modelId="{A9C9C8B8-91EB-4BE2-8151-EEAC6F9CB8BA}" type="presOf" srcId="{0D0D4717-A37F-46C5-8679-682676B1C189}" destId="{483AD806-0D54-44AD-B273-B1A2BB23DFB5}" srcOrd="0" destOrd="0" presId="urn:microsoft.com/office/officeart/2008/layout/LinedList"/>
    <dgm:cxn modelId="{CC8680C9-508A-4A9E-A8D1-E22B7871FB2E}" srcId="{9EB27A1D-0FB9-431F-BCF5-2CBA35DCEB02}" destId="{91920284-2333-4D4D-B65C-2AE297E49E6F}" srcOrd="5" destOrd="0" parTransId="{CEB3FCD6-9D5A-4C16-90A0-362BF964DA63}" sibTransId="{2437CB9A-3AC1-4A02-AF2C-8C681F3725F9}"/>
    <dgm:cxn modelId="{04C723DC-78A2-4828-9F6D-8AB20B98A517}" type="presOf" srcId="{91920284-2333-4D4D-B65C-2AE297E49E6F}" destId="{E45BD3F7-F876-474A-8F25-5218A5697EBE}" srcOrd="0" destOrd="0" presId="urn:microsoft.com/office/officeart/2008/layout/LinedList"/>
    <dgm:cxn modelId="{7FB329F2-C2A3-48C4-8B35-2E0A52FCAC60}" srcId="{9EB27A1D-0FB9-431F-BCF5-2CBA35DCEB02}" destId="{62C3936D-6BA6-463B-A619-DFDFC5CE7E25}" srcOrd="4" destOrd="0" parTransId="{B2BD78F9-12E7-4F82-8FE4-64D7259681DD}" sibTransId="{5C4AAC2E-D20E-4930-9EB9-A82C79ED3584}"/>
    <dgm:cxn modelId="{4489B4DC-E620-488C-9A16-4C1D05EF9ACC}" type="presParOf" srcId="{4A0C634A-CB9C-4442-8707-BF029EEC5CEF}" destId="{E74BD6B8-86F8-463E-935C-C2281D5522D9}" srcOrd="0" destOrd="0" presId="urn:microsoft.com/office/officeart/2008/layout/LinedList"/>
    <dgm:cxn modelId="{67741FA3-77FA-4407-BB0E-5BFDE65DBC91}" type="presParOf" srcId="{4A0C634A-CB9C-4442-8707-BF029EEC5CEF}" destId="{0743B89F-F95D-404A-B7AA-763C7953CF8C}" srcOrd="1" destOrd="0" presId="urn:microsoft.com/office/officeart/2008/layout/LinedList"/>
    <dgm:cxn modelId="{2B53475E-9EAA-415E-9F20-1D677EC7D736}" type="presParOf" srcId="{0743B89F-F95D-404A-B7AA-763C7953CF8C}" destId="{6D7C1229-1E7F-4FB6-A6E5-6056C67FE86D}" srcOrd="0" destOrd="0" presId="urn:microsoft.com/office/officeart/2008/layout/LinedList"/>
    <dgm:cxn modelId="{E8DA424C-B3F7-400F-B146-E694236790EB}" type="presParOf" srcId="{0743B89F-F95D-404A-B7AA-763C7953CF8C}" destId="{7B6E7A78-EA7E-4160-8DB0-DC0EBD5F82EF}" srcOrd="1" destOrd="0" presId="urn:microsoft.com/office/officeart/2008/layout/LinedList"/>
    <dgm:cxn modelId="{B5F95877-46F0-4CFF-A08F-CD5B54C579F0}" type="presParOf" srcId="{4A0C634A-CB9C-4442-8707-BF029EEC5CEF}" destId="{876F53BA-2200-45E3-871D-AD0800D8AFCE}" srcOrd="2" destOrd="0" presId="urn:microsoft.com/office/officeart/2008/layout/LinedList"/>
    <dgm:cxn modelId="{A151632F-7EBD-44F2-8BEF-05F261204123}" type="presParOf" srcId="{4A0C634A-CB9C-4442-8707-BF029EEC5CEF}" destId="{51B6CCE8-833F-46E7-B824-EB73A454D65F}" srcOrd="3" destOrd="0" presId="urn:microsoft.com/office/officeart/2008/layout/LinedList"/>
    <dgm:cxn modelId="{9BA75500-341B-43EC-81DA-8D042FE74328}" type="presParOf" srcId="{51B6CCE8-833F-46E7-B824-EB73A454D65F}" destId="{CC1FEB91-65C8-49EF-9532-1B77C8A65C02}" srcOrd="0" destOrd="0" presId="urn:microsoft.com/office/officeart/2008/layout/LinedList"/>
    <dgm:cxn modelId="{29E8AE8A-F4E5-4A74-82E7-37B99A877F3B}" type="presParOf" srcId="{51B6CCE8-833F-46E7-B824-EB73A454D65F}" destId="{1B90BC3D-0259-4919-9C5C-CC80F2E6AB4D}" srcOrd="1" destOrd="0" presId="urn:microsoft.com/office/officeart/2008/layout/LinedList"/>
    <dgm:cxn modelId="{F359C423-1CE5-4511-BDBB-A148E0C44F21}" type="presParOf" srcId="{4A0C634A-CB9C-4442-8707-BF029EEC5CEF}" destId="{26EA2959-DEEA-4849-9DA1-051C4CA1BB61}" srcOrd="4" destOrd="0" presId="urn:microsoft.com/office/officeart/2008/layout/LinedList"/>
    <dgm:cxn modelId="{DD4DFE64-C40B-4155-99FA-D79D533E6F4C}" type="presParOf" srcId="{4A0C634A-CB9C-4442-8707-BF029EEC5CEF}" destId="{3FDD73C5-B0BE-4173-B5EE-57DE0D56411A}" srcOrd="5" destOrd="0" presId="urn:microsoft.com/office/officeart/2008/layout/LinedList"/>
    <dgm:cxn modelId="{D9C1084A-AE1C-4718-B57F-40AA628F9DD4}" type="presParOf" srcId="{3FDD73C5-B0BE-4173-B5EE-57DE0D56411A}" destId="{483AD806-0D54-44AD-B273-B1A2BB23DFB5}" srcOrd="0" destOrd="0" presId="urn:microsoft.com/office/officeart/2008/layout/LinedList"/>
    <dgm:cxn modelId="{E60EBDEE-F734-4BC5-AF47-15B4216F888C}" type="presParOf" srcId="{3FDD73C5-B0BE-4173-B5EE-57DE0D56411A}" destId="{63AC79C9-123F-4B5E-97EE-3DDA90359017}" srcOrd="1" destOrd="0" presId="urn:microsoft.com/office/officeart/2008/layout/LinedList"/>
    <dgm:cxn modelId="{395DD887-A281-4708-A619-B1F336FFA150}" type="presParOf" srcId="{4A0C634A-CB9C-4442-8707-BF029EEC5CEF}" destId="{004A912F-FB2B-4CCC-BAF1-FF90A51173C6}" srcOrd="6" destOrd="0" presId="urn:microsoft.com/office/officeart/2008/layout/LinedList"/>
    <dgm:cxn modelId="{9BC39913-3447-43BE-96B4-587113B94CC9}" type="presParOf" srcId="{4A0C634A-CB9C-4442-8707-BF029EEC5CEF}" destId="{875B297B-E1D7-4AF7-B338-A7FE3F8E88F6}" srcOrd="7" destOrd="0" presId="urn:microsoft.com/office/officeart/2008/layout/LinedList"/>
    <dgm:cxn modelId="{3D335602-682F-42F9-A0F4-3CCC89B61CA9}" type="presParOf" srcId="{875B297B-E1D7-4AF7-B338-A7FE3F8E88F6}" destId="{99D5F1BB-D15C-4B5A-88FC-850D76E1495A}" srcOrd="0" destOrd="0" presId="urn:microsoft.com/office/officeart/2008/layout/LinedList"/>
    <dgm:cxn modelId="{AE4BD5A6-AB21-41C3-874A-EB34F4DA78BE}" type="presParOf" srcId="{875B297B-E1D7-4AF7-B338-A7FE3F8E88F6}" destId="{3B28B535-3315-410F-86FC-6D4F1715B950}" srcOrd="1" destOrd="0" presId="urn:microsoft.com/office/officeart/2008/layout/LinedList"/>
    <dgm:cxn modelId="{05478940-BD22-48E9-943C-FC3E1CED502E}" type="presParOf" srcId="{4A0C634A-CB9C-4442-8707-BF029EEC5CEF}" destId="{AB7DBE89-9713-4C9A-B5BE-C5E942C33B52}" srcOrd="8" destOrd="0" presId="urn:microsoft.com/office/officeart/2008/layout/LinedList"/>
    <dgm:cxn modelId="{9CE3B77C-35EE-44D8-BF5F-B0CF5A0AB6C5}" type="presParOf" srcId="{4A0C634A-CB9C-4442-8707-BF029EEC5CEF}" destId="{B86631A9-6DD2-47F0-B2DF-20C07B735A3D}" srcOrd="9" destOrd="0" presId="urn:microsoft.com/office/officeart/2008/layout/LinedList"/>
    <dgm:cxn modelId="{21FADFA1-1E6B-4478-8D69-E19BCAF36546}" type="presParOf" srcId="{B86631A9-6DD2-47F0-B2DF-20C07B735A3D}" destId="{7E727CF2-28B9-4520-99F6-E59E2E2E3CE7}" srcOrd="0" destOrd="0" presId="urn:microsoft.com/office/officeart/2008/layout/LinedList"/>
    <dgm:cxn modelId="{F4E29FE5-E2ED-46CE-9069-C54D091B9825}" type="presParOf" srcId="{B86631A9-6DD2-47F0-B2DF-20C07B735A3D}" destId="{1221A590-786B-4249-8DDC-BF0C0574E431}" srcOrd="1" destOrd="0" presId="urn:microsoft.com/office/officeart/2008/layout/LinedList"/>
    <dgm:cxn modelId="{CEB031EF-1D8B-4735-84E0-5423CEE25103}" type="presParOf" srcId="{4A0C634A-CB9C-4442-8707-BF029EEC5CEF}" destId="{EDB361BA-9FCA-4D99-B6B5-0F665DA223D5}" srcOrd="10" destOrd="0" presId="urn:microsoft.com/office/officeart/2008/layout/LinedList"/>
    <dgm:cxn modelId="{4372843D-12CE-4CD9-A8D3-E05F74052460}" type="presParOf" srcId="{4A0C634A-CB9C-4442-8707-BF029EEC5CEF}" destId="{EE2EAB27-1A79-4682-BDD3-6389402B7A21}" srcOrd="11" destOrd="0" presId="urn:microsoft.com/office/officeart/2008/layout/LinedList"/>
    <dgm:cxn modelId="{1E69080B-672F-4E69-9121-B55360BE8E86}" type="presParOf" srcId="{EE2EAB27-1A79-4682-BDD3-6389402B7A21}" destId="{E45BD3F7-F876-474A-8F25-5218A5697EBE}" srcOrd="0" destOrd="0" presId="urn:microsoft.com/office/officeart/2008/layout/LinedList"/>
    <dgm:cxn modelId="{6DC469B4-C404-4438-9909-BD4FDDCE66DB}" type="presParOf" srcId="{EE2EAB27-1A79-4682-BDD3-6389402B7A21}" destId="{CFC9C441-3592-4A2D-8829-F681DB21D613}" srcOrd="1" destOrd="0" presId="urn:microsoft.com/office/officeart/2008/layout/LinedList"/>
    <dgm:cxn modelId="{907D7015-DE8E-417D-8E4D-9E69FD09BD45}" type="presParOf" srcId="{4A0C634A-CB9C-4442-8707-BF029EEC5CEF}" destId="{6D5E01C8-6A11-4CA9-ABAF-D80939982413}" srcOrd="12" destOrd="0" presId="urn:microsoft.com/office/officeart/2008/layout/LinedList"/>
    <dgm:cxn modelId="{FC38DA58-5766-4370-BA63-28CF9CC063FE}" type="presParOf" srcId="{4A0C634A-CB9C-4442-8707-BF029EEC5CEF}" destId="{2359FB35-BA57-459F-8B42-C905710E8327}" srcOrd="13" destOrd="0" presId="urn:microsoft.com/office/officeart/2008/layout/LinedList"/>
    <dgm:cxn modelId="{230DDE52-2A4A-466C-BE79-1DF72A956DE3}" type="presParOf" srcId="{2359FB35-BA57-459F-8B42-C905710E8327}" destId="{048A64A1-196A-4CA3-8C2C-400384049916}" srcOrd="0" destOrd="0" presId="urn:microsoft.com/office/officeart/2008/layout/LinedList"/>
    <dgm:cxn modelId="{241FCDCC-4EC9-4D5D-9A29-1743724621DF}" type="presParOf" srcId="{2359FB35-BA57-459F-8B42-C905710E8327}" destId="{F0D79F39-BA77-4667-B333-ACB25A39345A}" srcOrd="1" destOrd="0" presId="urn:microsoft.com/office/officeart/2008/layout/LinedList"/>
  </dgm:cxnLst>
  <dgm:bg>
    <a:noFill/>
  </dgm:bg>
  <dgm:whole>
    <a:ln w="9525" cap="flat" cmpd="sng" algn="ctr">
      <a:solidFill>
        <a:srgbClr val="AA182C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B27A1D-0FB9-431F-BCF5-2CBA35DCEB0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6624E6-031F-4204-9D97-79A34DC6ABBE}">
      <dgm:prSet custT="1"/>
      <dgm:spPr/>
      <dgm:t>
        <a:bodyPr/>
        <a:lstStyle/>
        <a:p>
          <a:r>
            <a:rPr lang="tr-TR" sz="2000" dirty="0"/>
            <a:t>Taşıma İşleri Organizatörlüğü Yönetmeliği Başta Olmak Üzere Uluslararası Yük Taşımacılığı Kurallarını Belirleyen Mevzuatın Sektörle Uyumlu Hale Gelmesi</a:t>
          </a:r>
          <a:endParaRPr lang="en-US" sz="2000" dirty="0"/>
        </a:p>
      </dgm:t>
    </dgm:pt>
    <dgm:pt modelId="{7074B470-44EA-4A4B-A5BB-3EAE77805EAC}" type="parTrans" cxnId="{063270B4-29A3-4910-9EE7-EBEF4FC6693B}">
      <dgm:prSet/>
      <dgm:spPr/>
      <dgm:t>
        <a:bodyPr/>
        <a:lstStyle/>
        <a:p>
          <a:endParaRPr lang="en-US"/>
        </a:p>
      </dgm:t>
    </dgm:pt>
    <dgm:pt modelId="{DD5BF28D-AE8B-4D25-8EA0-BFCD0ED3B42D}" type="sibTrans" cxnId="{063270B4-29A3-4910-9EE7-EBEF4FC6693B}">
      <dgm:prSet/>
      <dgm:spPr/>
      <dgm:t>
        <a:bodyPr/>
        <a:lstStyle/>
        <a:p>
          <a:endParaRPr lang="en-US"/>
        </a:p>
      </dgm:t>
    </dgm:pt>
    <dgm:pt modelId="{3C795604-57AE-454B-BFDC-9C68996E6D10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dirty="0"/>
            <a:t>Avrupa Yeşil Mutabakatına Uyum Çerçevesinde Kamu İdaresi Tarafından Taşımacılık Sektörüne Destek ve Teşviklerin Sağlanması</a:t>
          </a:r>
          <a:endParaRPr lang="en-US" sz="2000" dirty="0"/>
        </a:p>
      </dgm:t>
    </dgm:pt>
    <dgm:pt modelId="{D12567C7-F668-4C55-BA4A-A54A8ACA86E4}" type="parTrans" cxnId="{58614E82-FEB6-438B-8BEE-ED3770AC14A3}">
      <dgm:prSet/>
      <dgm:spPr/>
      <dgm:t>
        <a:bodyPr/>
        <a:lstStyle/>
        <a:p>
          <a:endParaRPr lang="en-US"/>
        </a:p>
      </dgm:t>
    </dgm:pt>
    <dgm:pt modelId="{F6EC07F3-9449-4181-8A56-9DD0E899EE5C}" type="sibTrans" cxnId="{58614E82-FEB6-438B-8BEE-ED3770AC14A3}">
      <dgm:prSet/>
      <dgm:spPr/>
      <dgm:t>
        <a:bodyPr/>
        <a:lstStyle/>
        <a:p>
          <a:endParaRPr lang="en-US"/>
        </a:p>
      </dgm:t>
    </dgm:pt>
    <dgm:pt modelId="{0D0D4717-A37F-46C5-8679-682676B1C189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dirty="0"/>
            <a:t>Yeşil Lojistik Belgesi Başvuru Süreçlerinin Kolaylaştırılması</a:t>
          </a:r>
          <a:endParaRPr lang="en-US" sz="2000" dirty="0"/>
        </a:p>
      </dgm:t>
    </dgm:pt>
    <dgm:pt modelId="{D71D7B28-8C3D-4238-9FCA-7BBB24E77E03}" type="parTrans" cxnId="{00A50D97-45A6-4EB5-9358-D672A647F90B}">
      <dgm:prSet/>
      <dgm:spPr/>
      <dgm:t>
        <a:bodyPr/>
        <a:lstStyle/>
        <a:p>
          <a:endParaRPr lang="en-US"/>
        </a:p>
      </dgm:t>
    </dgm:pt>
    <dgm:pt modelId="{5B4E3F27-BF8C-49FC-A4A7-5F3D92D3328A}" type="sibTrans" cxnId="{00A50D97-45A6-4EB5-9358-D672A647F90B}">
      <dgm:prSet/>
      <dgm:spPr/>
      <dgm:t>
        <a:bodyPr/>
        <a:lstStyle/>
        <a:p>
          <a:endParaRPr lang="en-US"/>
        </a:p>
      </dgm:t>
    </dgm:pt>
    <dgm:pt modelId="{8EEA5030-5149-4E11-B89C-D18F1A5EA27A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dirty="0"/>
            <a:t>E-Ticaretin Gelişimi İçin Vergilerde Düzenleme Yapılması</a:t>
          </a:r>
          <a:endParaRPr lang="en-US" sz="2000" dirty="0"/>
        </a:p>
      </dgm:t>
    </dgm:pt>
    <dgm:pt modelId="{41617993-FDF6-4457-821B-E9D860D92AAE}" type="parTrans" cxnId="{7787F70F-377A-4C18-9A78-DA24D5E2CA81}">
      <dgm:prSet/>
      <dgm:spPr/>
      <dgm:t>
        <a:bodyPr/>
        <a:lstStyle/>
        <a:p>
          <a:endParaRPr lang="en-US"/>
        </a:p>
      </dgm:t>
    </dgm:pt>
    <dgm:pt modelId="{380F52E1-E0C3-46B9-9CF5-FF183546EE71}" type="sibTrans" cxnId="{7787F70F-377A-4C18-9A78-DA24D5E2CA81}">
      <dgm:prSet/>
      <dgm:spPr/>
      <dgm:t>
        <a:bodyPr/>
        <a:lstStyle/>
        <a:p>
          <a:endParaRPr lang="en-US"/>
        </a:p>
      </dgm:t>
    </dgm:pt>
    <dgm:pt modelId="{62C3936D-6BA6-463B-A619-DFDFC5CE7E25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dirty="0"/>
            <a:t>Yetkilendirilmiş</a:t>
          </a:r>
          <a:r>
            <a:rPr lang="tr-TR" sz="2000" baseline="0" dirty="0"/>
            <a:t> Yükümlü Statüsü Alım Süreçlerinin Kolaylaştırılması</a:t>
          </a:r>
          <a:endParaRPr lang="en-US" sz="2000" dirty="0"/>
        </a:p>
      </dgm:t>
    </dgm:pt>
    <dgm:pt modelId="{B2BD78F9-12E7-4F82-8FE4-64D7259681DD}" type="parTrans" cxnId="{7FB329F2-C2A3-48C4-8B35-2E0A52FCAC60}">
      <dgm:prSet/>
      <dgm:spPr/>
      <dgm:t>
        <a:bodyPr/>
        <a:lstStyle/>
        <a:p>
          <a:endParaRPr lang="en-US"/>
        </a:p>
      </dgm:t>
    </dgm:pt>
    <dgm:pt modelId="{5C4AAC2E-D20E-4930-9EB9-A82C79ED3584}" type="sibTrans" cxnId="{7FB329F2-C2A3-48C4-8B35-2E0A52FCAC60}">
      <dgm:prSet/>
      <dgm:spPr/>
      <dgm:t>
        <a:bodyPr/>
        <a:lstStyle/>
        <a:p>
          <a:endParaRPr lang="en-US"/>
        </a:p>
      </dgm:t>
    </dgm:pt>
    <dgm:pt modelId="{91920284-2333-4D4D-B65C-2AE297E49E6F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b="0" i="0" baseline="0" dirty="0"/>
            <a:t>NCTS – Faz 5 Süreçlerinin İyileştirilmesi</a:t>
          </a:r>
          <a:endParaRPr lang="en-US" sz="2000" dirty="0"/>
        </a:p>
      </dgm:t>
    </dgm:pt>
    <dgm:pt modelId="{CEB3FCD6-9D5A-4C16-90A0-362BF964DA63}" type="parTrans" cxnId="{CC8680C9-508A-4A9E-A8D1-E22B7871FB2E}">
      <dgm:prSet/>
      <dgm:spPr/>
      <dgm:t>
        <a:bodyPr/>
        <a:lstStyle/>
        <a:p>
          <a:endParaRPr lang="en-US"/>
        </a:p>
      </dgm:t>
    </dgm:pt>
    <dgm:pt modelId="{2437CB9A-3AC1-4A02-AF2C-8C681F3725F9}" type="sibTrans" cxnId="{CC8680C9-508A-4A9E-A8D1-E22B7871FB2E}">
      <dgm:prSet/>
      <dgm:spPr/>
      <dgm:t>
        <a:bodyPr/>
        <a:lstStyle/>
        <a:p>
          <a:endParaRPr lang="en-US"/>
        </a:p>
      </dgm:t>
    </dgm:pt>
    <dgm:pt modelId="{0DED0FC6-3CBB-47FC-BC5B-AFB81CBE31C5}">
      <dgm:prSet custT="1"/>
      <dgm:spPr>
        <a:ln>
          <a:solidFill>
            <a:srgbClr val="AA182C"/>
          </a:solidFill>
        </a:ln>
      </dgm:spPr>
      <dgm:t>
        <a:bodyPr/>
        <a:lstStyle/>
        <a:p>
          <a:r>
            <a:rPr lang="tr-TR" sz="2000" dirty="0"/>
            <a:t>Transit Kargolar İçin Antrepo Süreçlerinin Kolaylaştırılması</a:t>
          </a:r>
          <a:endParaRPr lang="en-US" sz="2000" dirty="0"/>
        </a:p>
      </dgm:t>
    </dgm:pt>
    <dgm:pt modelId="{E6CE2FDA-2D85-48AC-8EA0-5ACDAE38558C}" type="parTrans" cxnId="{08CE742A-5E19-45C9-8D16-D4099EA61C40}">
      <dgm:prSet/>
      <dgm:spPr/>
      <dgm:t>
        <a:bodyPr/>
        <a:lstStyle/>
        <a:p>
          <a:endParaRPr lang="en-US"/>
        </a:p>
      </dgm:t>
    </dgm:pt>
    <dgm:pt modelId="{C4D04DDE-CD1B-47CB-B840-1F68602008D8}" type="sibTrans" cxnId="{08CE742A-5E19-45C9-8D16-D4099EA61C40}">
      <dgm:prSet/>
      <dgm:spPr/>
      <dgm:t>
        <a:bodyPr/>
        <a:lstStyle/>
        <a:p>
          <a:endParaRPr lang="en-US"/>
        </a:p>
      </dgm:t>
    </dgm:pt>
    <dgm:pt modelId="{4A0C634A-CB9C-4442-8707-BF029EEC5CEF}" type="pres">
      <dgm:prSet presAssocID="{9EB27A1D-0FB9-431F-BCF5-2CBA35DCEB02}" presName="vert0" presStyleCnt="0">
        <dgm:presLayoutVars>
          <dgm:dir/>
          <dgm:animOne val="branch"/>
          <dgm:animLvl val="lvl"/>
        </dgm:presLayoutVars>
      </dgm:prSet>
      <dgm:spPr/>
    </dgm:pt>
    <dgm:pt modelId="{E74BD6B8-86F8-463E-935C-C2281D5522D9}" type="pres">
      <dgm:prSet presAssocID="{9B6624E6-031F-4204-9D97-79A34DC6ABBE}" presName="thickLine" presStyleLbl="alignNode1" presStyleIdx="0" presStyleCnt="7"/>
      <dgm:spPr/>
    </dgm:pt>
    <dgm:pt modelId="{0743B89F-F95D-404A-B7AA-763C7953CF8C}" type="pres">
      <dgm:prSet presAssocID="{9B6624E6-031F-4204-9D97-79A34DC6ABBE}" presName="horz1" presStyleCnt="0"/>
      <dgm:spPr/>
    </dgm:pt>
    <dgm:pt modelId="{6D7C1229-1E7F-4FB6-A6E5-6056C67FE86D}" type="pres">
      <dgm:prSet presAssocID="{9B6624E6-031F-4204-9D97-79A34DC6ABBE}" presName="tx1" presStyleLbl="revTx" presStyleIdx="0" presStyleCnt="7" custScaleY="140818"/>
      <dgm:spPr/>
    </dgm:pt>
    <dgm:pt modelId="{7B6E7A78-EA7E-4160-8DB0-DC0EBD5F82EF}" type="pres">
      <dgm:prSet presAssocID="{9B6624E6-031F-4204-9D97-79A34DC6ABBE}" presName="vert1" presStyleCnt="0"/>
      <dgm:spPr/>
    </dgm:pt>
    <dgm:pt modelId="{876F53BA-2200-45E3-871D-AD0800D8AFCE}" type="pres">
      <dgm:prSet presAssocID="{3C795604-57AE-454B-BFDC-9C68996E6D10}" presName="thickLine" presStyleLbl="alignNode1" presStyleIdx="1" presStyleCnt="7"/>
      <dgm:spPr/>
    </dgm:pt>
    <dgm:pt modelId="{51B6CCE8-833F-46E7-B824-EB73A454D65F}" type="pres">
      <dgm:prSet presAssocID="{3C795604-57AE-454B-BFDC-9C68996E6D10}" presName="horz1" presStyleCnt="0"/>
      <dgm:spPr/>
    </dgm:pt>
    <dgm:pt modelId="{CC1FEB91-65C8-49EF-9532-1B77C8A65C02}" type="pres">
      <dgm:prSet presAssocID="{3C795604-57AE-454B-BFDC-9C68996E6D10}" presName="tx1" presStyleLbl="revTx" presStyleIdx="1" presStyleCnt="7" custScaleY="131055"/>
      <dgm:spPr/>
    </dgm:pt>
    <dgm:pt modelId="{1B90BC3D-0259-4919-9C5C-CC80F2E6AB4D}" type="pres">
      <dgm:prSet presAssocID="{3C795604-57AE-454B-BFDC-9C68996E6D10}" presName="vert1" presStyleCnt="0"/>
      <dgm:spPr/>
    </dgm:pt>
    <dgm:pt modelId="{26EA2959-DEEA-4849-9DA1-051C4CA1BB61}" type="pres">
      <dgm:prSet presAssocID="{0D0D4717-A37F-46C5-8679-682676B1C189}" presName="thickLine" presStyleLbl="alignNode1" presStyleIdx="2" presStyleCnt="7"/>
      <dgm:spPr/>
    </dgm:pt>
    <dgm:pt modelId="{3FDD73C5-B0BE-4173-B5EE-57DE0D56411A}" type="pres">
      <dgm:prSet presAssocID="{0D0D4717-A37F-46C5-8679-682676B1C189}" presName="horz1" presStyleCnt="0"/>
      <dgm:spPr/>
    </dgm:pt>
    <dgm:pt modelId="{483AD806-0D54-44AD-B273-B1A2BB23DFB5}" type="pres">
      <dgm:prSet presAssocID="{0D0D4717-A37F-46C5-8679-682676B1C189}" presName="tx1" presStyleLbl="revTx" presStyleIdx="2" presStyleCnt="7"/>
      <dgm:spPr/>
    </dgm:pt>
    <dgm:pt modelId="{63AC79C9-123F-4B5E-97EE-3DDA90359017}" type="pres">
      <dgm:prSet presAssocID="{0D0D4717-A37F-46C5-8679-682676B1C189}" presName="vert1" presStyleCnt="0"/>
      <dgm:spPr/>
    </dgm:pt>
    <dgm:pt modelId="{004A912F-FB2B-4CCC-BAF1-FF90A51173C6}" type="pres">
      <dgm:prSet presAssocID="{8EEA5030-5149-4E11-B89C-D18F1A5EA27A}" presName="thickLine" presStyleLbl="alignNode1" presStyleIdx="3" presStyleCnt="7"/>
      <dgm:spPr/>
    </dgm:pt>
    <dgm:pt modelId="{875B297B-E1D7-4AF7-B338-A7FE3F8E88F6}" type="pres">
      <dgm:prSet presAssocID="{8EEA5030-5149-4E11-B89C-D18F1A5EA27A}" presName="horz1" presStyleCnt="0"/>
      <dgm:spPr/>
    </dgm:pt>
    <dgm:pt modelId="{99D5F1BB-D15C-4B5A-88FC-850D76E1495A}" type="pres">
      <dgm:prSet presAssocID="{8EEA5030-5149-4E11-B89C-D18F1A5EA27A}" presName="tx1" presStyleLbl="revTx" presStyleIdx="3" presStyleCnt="7"/>
      <dgm:spPr/>
    </dgm:pt>
    <dgm:pt modelId="{3B28B535-3315-410F-86FC-6D4F1715B950}" type="pres">
      <dgm:prSet presAssocID="{8EEA5030-5149-4E11-B89C-D18F1A5EA27A}" presName="vert1" presStyleCnt="0"/>
      <dgm:spPr/>
    </dgm:pt>
    <dgm:pt modelId="{AB7DBE89-9713-4C9A-B5BE-C5E942C33B52}" type="pres">
      <dgm:prSet presAssocID="{62C3936D-6BA6-463B-A619-DFDFC5CE7E25}" presName="thickLine" presStyleLbl="alignNode1" presStyleIdx="4" presStyleCnt="7"/>
      <dgm:spPr/>
    </dgm:pt>
    <dgm:pt modelId="{B86631A9-6DD2-47F0-B2DF-20C07B735A3D}" type="pres">
      <dgm:prSet presAssocID="{62C3936D-6BA6-463B-A619-DFDFC5CE7E25}" presName="horz1" presStyleCnt="0"/>
      <dgm:spPr/>
    </dgm:pt>
    <dgm:pt modelId="{7E727CF2-28B9-4520-99F6-E59E2E2E3CE7}" type="pres">
      <dgm:prSet presAssocID="{62C3936D-6BA6-463B-A619-DFDFC5CE7E25}" presName="tx1" presStyleLbl="revTx" presStyleIdx="4" presStyleCnt="7"/>
      <dgm:spPr/>
    </dgm:pt>
    <dgm:pt modelId="{1221A590-786B-4249-8DDC-BF0C0574E431}" type="pres">
      <dgm:prSet presAssocID="{62C3936D-6BA6-463B-A619-DFDFC5CE7E25}" presName="vert1" presStyleCnt="0"/>
      <dgm:spPr/>
    </dgm:pt>
    <dgm:pt modelId="{EDB361BA-9FCA-4D99-B6B5-0F665DA223D5}" type="pres">
      <dgm:prSet presAssocID="{91920284-2333-4D4D-B65C-2AE297E49E6F}" presName="thickLine" presStyleLbl="alignNode1" presStyleIdx="5" presStyleCnt="7"/>
      <dgm:spPr/>
    </dgm:pt>
    <dgm:pt modelId="{EE2EAB27-1A79-4682-BDD3-6389402B7A21}" type="pres">
      <dgm:prSet presAssocID="{91920284-2333-4D4D-B65C-2AE297E49E6F}" presName="horz1" presStyleCnt="0"/>
      <dgm:spPr/>
    </dgm:pt>
    <dgm:pt modelId="{E45BD3F7-F876-474A-8F25-5218A5697EBE}" type="pres">
      <dgm:prSet presAssocID="{91920284-2333-4D4D-B65C-2AE297E49E6F}" presName="tx1" presStyleLbl="revTx" presStyleIdx="5" presStyleCnt="7"/>
      <dgm:spPr/>
    </dgm:pt>
    <dgm:pt modelId="{CFC9C441-3592-4A2D-8829-F681DB21D613}" type="pres">
      <dgm:prSet presAssocID="{91920284-2333-4D4D-B65C-2AE297E49E6F}" presName="vert1" presStyleCnt="0"/>
      <dgm:spPr/>
    </dgm:pt>
    <dgm:pt modelId="{6D5E01C8-6A11-4CA9-ABAF-D80939982413}" type="pres">
      <dgm:prSet presAssocID="{0DED0FC6-3CBB-47FC-BC5B-AFB81CBE31C5}" presName="thickLine" presStyleLbl="alignNode1" presStyleIdx="6" presStyleCnt="7"/>
      <dgm:spPr/>
    </dgm:pt>
    <dgm:pt modelId="{2359FB35-BA57-459F-8B42-C905710E8327}" type="pres">
      <dgm:prSet presAssocID="{0DED0FC6-3CBB-47FC-BC5B-AFB81CBE31C5}" presName="horz1" presStyleCnt="0"/>
      <dgm:spPr/>
    </dgm:pt>
    <dgm:pt modelId="{048A64A1-196A-4CA3-8C2C-400384049916}" type="pres">
      <dgm:prSet presAssocID="{0DED0FC6-3CBB-47FC-BC5B-AFB81CBE31C5}" presName="tx1" presStyleLbl="revTx" presStyleIdx="6" presStyleCnt="7"/>
      <dgm:spPr/>
    </dgm:pt>
    <dgm:pt modelId="{F0D79F39-BA77-4667-B333-ACB25A39345A}" type="pres">
      <dgm:prSet presAssocID="{0DED0FC6-3CBB-47FC-BC5B-AFB81CBE31C5}" presName="vert1" presStyleCnt="0"/>
      <dgm:spPr/>
    </dgm:pt>
  </dgm:ptLst>
  <dgm:cxnLst>
    <dgm:cxn modelId="{7787F70F-377A-4C18-9A78-DA24D5E2CA81}" srcId="{9EB27A1D-0FB9-431F-BCF5-2CBA35DCEB02}" destId="{8EEA5030-5149-4E11-B89C-D18F1A5EA27A}" srcOrd="3" destOrd="0" parTransId="{41617993-FDF6-4457-821B-E9D860D92AAE}" sibTransId="{380F52E1-E0C3-46B9-9CF5-FF183546EE71}"/>
    <dgm:cxn modelId="{6A225113-2F97-4471-9622-1C952C1248F0}" type="presOf" srcId="{9EB27A1D-0FB9-431F-BCF5-2CBA35DCEB02}" destId="{4A0C634A-CB9C-4442-8707-BF029EEC5CEF}" srcOrd="0" destOrd="0" presId="urn:microsoft.com/office/officeart/2008/layout/LinedList"/>
    <dgm:cxn modelId="{08CE742A-5E19-45C9-8D16-D4099EA61C40}" srcId="{9EB27A1D-0FB9-431F-BCF5-2CBA35DCEB02}" destId="{0DED0FC6-3CBB-47FC-BC5B-AFB81CBE31C5}" srcOrd="6" destOrd="0" parTransId="{E6CE2FDA-2D85-48AC-8EA0-5ACDAE38558C}" sibTransId="{C4D04DDE-CD1B-47CB-B840-1F68602008D8}"/>
    <dgm:cxn modelId="{4EF6153B-E1B2-4E29-A771-B1C4F424E9CA}" type="presOf" srcId="{3C795604-57AE-454B-BFDC-9C68996E6D10}" destId="{CC1FEB91-65C8-49EF-9532-1B77C8A65C02}" srcOrd="0" destOrd="0" presId="urn:microsoft.com/office/officeart/2008/layout/LinedList"/>
    <dgm:cxn modelId="{900A0F3E-2AFB-4DAE-8BA4-A22B5C6EFF79}" type="presOf" srcId="{62C3936D-6BA6-463B-A619-DFDFC5CE7E25}" destId="{7E727CF2-28B9-4520-99F6-E59E2E2E3CE7}" srcOrd="0" destOrd="0" presId="urn:microsoft.com/office/officeart/2008/layout/LinedList"/>
    <dgm:cxn modelId="{3E0BC860-609E-4A74-AFAD-EDD599C316B6}" type="presOf" srcId="{8EEA5030-5149-4E11-B89C-D18F1A5EA27A}" destId="{99D5F1BB-D15C-4B5A-88FC-850D76E1495A}" srcOrd="0" destOrd="0" presId="urn:microsoft.com/office/officeart/2008/layout/LinedList"/>
    <dgm:cxn modelId="{CA4B634F-8BFE-4E75-B674-3B512F1C85B7}" type="presOf" srcId="{9B6624E6-031F-4204-9D97-79A34DC6ABBE}" destId="{6D7C1229-1E7F-4FB6-A6E5-6056C67FE86D}" srcOrd="0" destOrd="0" presId="urn:microsoft.com/office/officeart/2008/layout/LinedList"/>
    <dgm:cxn modelId="{C5819E51-510B-4BE9-8152-9D46A3592D29}" type="presOf" srcId="{0DED0FC6-3CBB-47FC-BC5B-AFB81CBE31C5}" destId="{048A64A1-196A-4CA3-8C2C-400384049916}" srcOrd="0" destOrd="0" presId="urn:microsoft.com/office/officeart/2008/layout/LinedList"/>
    <dgm:cxn modelId="{58614E82-FEB6-438B-8BEE-ED3770AC14A3}" srcId="{9EB27A1D-0FB9-431F-BCF5-2CBA35DCEB02}" destId="{3C795604-57AE-454B-BFDC-9C68996E6D10}" srcOrd="1" destOrd="0" parTransId="{D12567C7-F668-4C55-BA4A-A54A8ACA86E4}" sibTransId="{F6EC07F3-9449-4181-8A56-9DD0E899EE5C}"/>
    <dgm:cxn modelId="{00A50D97-45A6-4EB5-9358-D672A647F90B}" srcId="{9EB27A1D-0FB9-431F-BCF5-2CBA35DCEB02}" destId="{0D0D4717-A37F-46C5-8679-682676B1C189}" srcOrd="2" destOrd="0" parTransId="{D71D7B28-8C3D-4238-9FCA-7BBB24E77E03}" sibTransId="{5B4E3F27-BF8C-49FC-A4A7-5F3D92D3328A}"/>
    <dgm:cxn modelId="{063270B4-29A3-4910-9EE7-EBEF4FC6693B}" srcId="{9EB27A1D-0FB9-431F-BCF5-2CBA35DCEB02}" destId="{9B6624E6-031F-4204-9D97-79A34DC6ABBE}" srcOrd="0" destOrd="0" parTransId="{7074B470-44EA-4A4B-A5BB-3EAE77805EAC}" sibTransId="{DD5BF28D-AE8B-4D25-8EA0-BFCD0ED3B42D}"/>
    <dgm:cxn modelId="{A9C9C8B8-91EB-4BE2-8151-EEAC6F9CB8BA}" type="presOf" srcId="{0D0D4717-A37F-46C5-8679-682676B1C189}" destId="{483AD806-0D54-44AD-B273-B1A2BB23DFB5}" srcOrd="0" destOrd="0" presId="urn:microsoft.com/office/officeart/2008/layout/LinedList"/>
    <dgm:cxn modelId="{CC8680C9-508A-4A9E-A8D1-E22B7871FB2E}" srcId="{9EB27A1D-0FB9-431F-BCF5-2CBA35DCEB02}" destId="{91920284-2333-4D4D-B65C-2AE297E49E6F}" srcOrd="5" destOrd="0" parTransId="{CEB3FCD6-9D5A-4C16-90A0-362BF964DA63}" sibTransId="{2437CB9A-3AC1-4A02-AF2C-8C681F3725F9}"/>
    <dgm:cxn modelId="{04C723DC-78A2-4828-9F6D-8AB20B98A517}" type="presOf" srcId="{91920284-2333-4D4D-B65C-2AE297E49E6F}" destId="{E45BD3F7-F876-474A-8F25-5218A5697EBE}" srcOrd="0" destOrd="0" presId="urn:microsoft.com/office/officeart/2008/layout/LinedList"/>
    <dgm:cxn modelId="{7FB329F2-C2A3-48C4-8B35-2E0A52FCAC60}" srcId="{9EB27A1D-0FB9-431F-BCF5-2CBA35DCEB02}" destId="{62C3936D-6BA6-463B-A619-DFDFC5CE7E25}" srcOrd="4" destOrd="0" parTransId="{B2BD78F9-12E7-4F82-8FE4-64D7259681DD}" sibTransId="{5C4AAC2E-D20E-4930-9EB9-A82C79ED3584}"/>
    <dgm:cxn modelId="{4489B4DC-E620-488C-9A16-4C1D05EF9ACC}" type="presParOf" srcId="{4A0C634A-CB9C-4442-8707-BF029EEC5CEF}" destId="{E74BD6B8-86F8-463E-935C-C2281D5522D9}" srcOrd="0" destOrd="0" presId="urn:microsoft.com/office/officeart/2008/layout/LinedList"/>
    <dgm:cxn modelId="{67741FA3-77FA-4407-BB0E-5BFDE65DBC91}" type="presParOf" srcId="{4A0C634A-CB9C-4442-8707-BF029EEC5CEF}" destId="{0743B89F-F95D-404A-B7AA-763C7953CF8C}" srcOrd="1" destOrd="0" presId="urn:microsoft.com/office/officeart/2008/layout/LinedList"/>
    <dgm:cxn modelId="{2B53475E-9EAA-415E-9F20-1D677EC7D736}" type="presParOf" srcId="{0743B89F-F95D-404A-B7AA-763C7953CF8C}" destId="{6D7C1229-1E7F-4FB6-A6E5-6056C67FE86D}" srcOrd="0" destOrd="0" presId="urn:microsoft.com/office/officeart/2008/layout/LinedList"/>
    <dgm:cxn modelId="{E8DA424C-B3F7-400F-B146-E694236790EB}" type="presParOf" srcId="{0743B89F-F95D-404A-B7AA-763C7953CF8C}" destId="{7B6E7A78-EA7E-4160-8DB0-DC0EBD5F82EF}" srcOrd="1" destOrd="0" presId="urn:microsoft.com/office/officeart/2008/layout/LinedList"/>
    <dgm:cxn modelId="{B5F95877-46F0-4CFF-A08F-CD5B54C579F0}" type="presParOf" srcId="{4A0C634A-CB9C-4442-8707-BF029EEC5CEF}" destId="{876F53BA-2200-45E3-871D-AD0800D8AFCE}" srcOrd="2" destOrd="0" presId="urn:microsoft.com/office/officeart/2008/layout/LinedList"/>
    <dgm:cxn modelId="{A151632F-7EBD-44F2-8BEF-05F261204123}" type="presParOf" srcId="{4A0C634A-CB9C-4442-8707-BF029EEC5CEF}" destId="{51B6CCE8-833F-46E7-B824-EB73A454D65F}" srcOrd="3" destOrd="0" presId="urn:microsoft.com/office/officeart/2008/layout/LinedList"/>
    <dgm:cxn modelId="{9BA75500-341B-43EC-81DA-8D042FE74328}" type="presParOf" srcId="{51B6CCE8-833F-46E7-B824-EB73A454D65F}" destId="{CC1FEB91-65C8-49EF-9532-1B77C8A65C02}" srcOrd="0" destOrd="0" presId="urn:microsoft.com/office/officeart/2008/layout/LinedList"/>
    <dgm:cxn modelId="{29E8AE8A-F4E5-4A74-82E7-37B99A877F3B}" type="presParOf" srcId="{51B6CCE8-833F-46E7-B824-EB73A454D65F}" destId="{1B90BC3D-0259-4919-9C5C-CC80F2E6AB4D}" srcOrd="1" destOrd="0" presId="urn:microsoft.com/office/officeart/2008/layout/LinedList"/>
    <dgm:cxn modelId="{F359C423-1CE5-4511-BDBB-A148E0C44F21}" type="presParOf" srcId="{4A0C634A-CB9C-4442-8707-BF029EEC5CEF}" destId="{26EA2959-DEEA-4849-9DA1-051C4CA1BB61}" srcOrd="4" destOrd="0" presId="urn:microsoft.com/office/officeart/2008/layout/LinedList"/>
    <dgm:cxn modelId="{DD4DFE64-C40B-4155-99FA-D79D533E6F4C}" type="presParOf" srcId="{4A0C634A-CB9C-4442-8707-BF029EEC5CEF}" destId="{3FDD73C5-B0BE-4173-B5EE-57DE0D56411A}" srcOrd="5" destOrd="0" presId="urn:microsoft.com/office/officeart/2008/layout/LinedList"/>
    <dgm:cxn modelId="{D9C1084A-AE1C-4718-B57F-40AA628F9DD4}" type="presParOf" srcId="{3FDD73C5-B0BE-4173-B5EE-57DE0D56411A}" destId="{483AD806-0D54-44AD-B273-B1A2BB23DFB5}" srcOrd="0" destOrd="0" presId="urn:microsoft.com/office/officeart/2008/layout/LinedList"/>
    <dgm:cxn modelId="{E60EBDEE-F734-4BC5-AF47-15B4216F888C}" type="presParOf" srcId="{3FDD73C5-B0BE-4173-B5EE-57DE0D56411A}" destId="{63AC79C9-123F-4B5E-97EE-3DDA90359017}" srcOrd="1" destOrd="0" presId="urn:microsoft.com/office/officeart/2008/layout/LinedList"/>
    <dgm:cxn modelId="{395DD887-A281-4708-A619-B1F336FFA150}" type="presParOf" srcId="{4A0C634A-CB9C-4442-8707-BF029EEC5CEF}" destId="{004A912F-FB2B-4CCC-BAF1-FF90A51173C6}" srcOrd="6" destOrd="0" presId="urn:microsoft.com/office/officeart/2008/layout/LinedList"/>
    <dgm:cxn modelId="{9BC39913-3447-43BE-96B4-587113B94CC9}" type="presParOf" srcId="{4A0C634A-CB9C-4442-8707-BF029EEC5CEF}" destId="{875B297B-E1D7-4AF7-B338-A7FE3F8E88F6}" srcOrd="7" destOrd="0" presId="urn:microsoft.com/office/officeart/2008/layout/LinedList"/>
    <dgm:cxn modelId="{3D335602-682F-42F9-A0F4-3CCC89B61CA9}" type="presParOf" srcId="{875B297B-E1D7-4AF7-B338-A7FE3F8E88F6}" destId="{99D5F1BB-D15C-4B5A-88FC-850D76E1495A}" srcOrd="0" destOrd="0" presId="urn:microsoft.com/office/officeart/2008/layout/LinedList"/>
    <dgm:cxn modelId="{AE4BD5A6-AB21-41C3-874A-EB34F4DA78BE}" type="presParOf" srcId="{875B297B-E1D7-4AF7-B338-A7FE3F8E88F6}" destId="{3B28B535-3315-410F-86FC-6D4F1715B950}" srcOrd="1" destOrd="0" presId="urn:microsoft.com/office/officeart/2008/layout/LinedList"/>
    <dgm:cxn modelId="{05478940-BD22-48E9-943C-FC3E1CED502E}" type="presParOf" srcId="{4A0C634A-CB9C-4442-8707-BF029EEC5CEF}" destId="{AB7DBE89-9713-4C9A-B5BE-C5E942C33B52}" srcOrd="8" destOrd="0" presId="urn:microsoft.com/office/officeart/2008/layout/LinedList"/>
    <dgm:cxn modelId="{9CE3B77C-35EE-44D8-BF5F-B0CF5A0AB6C5}" type="presParOf" srcId="{4A0C634A-CB9C-4442-8707-BF029EEC5CEF}" destId="{B86631A9-6DD2-47F0-B2DF-20C07B735A3D}" srcOrd="9" destOrd="0" presId="urn:microsoft.com/office/officeart/2008/layout/LinedList"/>
    <dgm:cxn modelId="{21FADFA1-1E6B-4478-8D69-E19BCAF36546}" type="presParOf" srcId="{B86631A9-6DD2-47F0-B2DF-20C07B735A3D}" destId="{7E727CF2-28B9-4520-99F6-E59E2E2E3CE7}" srcOrd="0" destOrd="0" presId="urn:microsoft.com/office/officeart/2008/layout/LinedList"/>
    <dgm:cxn modelId="{F4E29FE5-E2ED-46CE-9069-C54D091B9825}" type="presParOf" srcId="{B86631A9-6DD2-47F0-B2DF-20C07B735A3D}" destId="{1221A590-786B-4249-8DDC-BF0C0574E431}" srcOrd="1" destOrd="0" presId="urn:microsoft.com/office/officeart/2008/layout/LinedList"/>
    <dgm:cxn modelId="{CEB031EF-1D8B-4735-84E0-5423CEE25103}" type="presParOf" srcId="{4A0C634A-CB9C-4442-8707-BF029EEC5CEF}" destId="{EDB361BA-9FCA-4D99-B6B5-0F665DA223D5}" srcOrd="10" destOrd="0" presId="urn:microsoft.com/office/officeart/2008/layout/LinedList"/>
    <dgm:cxn modelId="{4372843D-12CE-4CD9-A8D3-E05F74052460}" type="presParOf" srcId="{4A0C634A-CB9C-4442-8707-BF029EEC5CEF}" destId="{EE2EAB27-1A79-4682-BDD3-6389402B7A21}" srcOrd="11" destOrd="0" presId="urn:microsoft.com/office/officeart/2008/layout/LinedList"/>
    <dgm:cxn modelId="{1E69080B-672F-4E69-9121-B55360BE8E86}" type="presParOf" srcId="{EE2EAB27-1A79-4682-BDD3-6389402B7A21}" destId="{E45BD3F7-F876-474A-8F25-5218A5697EBE}" srcOrd="0" destOrd="0" presId="urn:microsoft.com/office/officeart/2008/layout/LinedList"/>
    <dgm:cxn modelId="{6DC469B4-C404-4438-9909-BD4FDDCE66DB}" type="presParOf" srcId="{EE2EAB27-1A79-4682-BDD3-6389402B7A21}" destId="{CFC9C441-3592-4A2D-8829-F681DB21D613}" srcOrd="1" destOrd="0" presId="urn:microsoft.com/office/officeart/2008/layout/LinedList"/>
    <dgm:cxn modelId="{907D7015-DE8E-417D-8E4D-9E69FD09BD45}" type="presParOf" srcId="{4A0C634A-CB9C-4442-8707-BF029EEC5CEF}" destId="{6D5E01C8-6A11-4CA9-ABAF-D80939982413}" srcOrd="12" destOrd="0" presId="urn:microsoft.com/office/officeart/2008/layout/LinedList"/>
    <dgm:cxn modelId="{FC38DA58-5766-4370-BA63-28CF9CC063FE}" type="presParOf" srcId="{4A0C634A-CB9C-4442-8707-BF029EEC5CEF}" destId="{2359FB35-BA57-459F-8B42-C905710E8327}" srcOrd="13" destOrd="0" presId="urn:microsoft.com/office/officeart/2008/layout/LinedList"/>
    <dgm:cxn modelId="{230DDE52-2A4A-466C-BE79-1DF72A956DE3}" type="presParOf" srcId="{2359FB35-BA57-459F-8B42-C905710E8327}" destId="{048A64A1-196A-4CA3-8C2C-400384049916}" srcOrd="0" destOrd="0" presId="urn:microsoft.com/office/officeart/2008/layout/LinedList"/>
    <dgm:cxn modelId="{241FCDCC-4EC9-4D5D-9A29-1743724621DF}" type="presParOf" srcId="{2359FB35-BA57-459F-8B42-C905710E8327}" destId="{F0D79F39-BA77-4667-B333-ACB25A39345A}" srcOrd="1" destOrd="0" presId="urn:microsoft.com/office/officeart/2008/layout/LinedList"/>
  </dgm:cxnLst>
  <dgm:bg>
    <a:noFill/>
  </dgm:bg>
  <dgm:whole>
    <a:ln w="9525" cap="flat" cmpd="sng" algn="ctr">
      <a:solidFill>
        <a:srgbClr val="AA182C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BD6B8-86F8-463E-935C-C2281D5522D9}">
      <dsp:nvSpPr>
        <dsp:cNvPr id="0" name=""/>
        <dsp:cNvSpPr/>
      </dsp:nvSpPr>
      <dsp:spPr>
        <a:xfrm>
          <a:off x="0" y="580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C1229-1E7F-4FB6-A6E5-6056C67FE86D}">
      <dsp:nvSpPr>
        <dsp:cNvPr id="0" name=""/>
        <dsp:cNvSpPr/>
      </dsp:nvSpPr>
      <dsp:spPr>
        <a:xfrm>
          <a:off x="0" y="580"/>
          <a:ext cx="11021417" cy="678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baseline="0" dirty="0"/>
            <a:t>Ülkemiz Üzerinden Geçen Transit Taşımacılığın Geliştirilmesi</a:t>
          </a:r>
          <a:endParaRPr lang="en-US" sz="2000" kern="1200" dirty="0"/>
        </a:p>
      </dsp:txBody>
      <dsp:txXfrm>
        <a:off x="0" y="580"/>
        <a:ext cx="11021417" cy="678923"/>
      </dsp:txXfrm>
    </dsp:sp>
    <dsp:sp modelId="{876F53BA-2200-45E3-871D-AD0800D8AFCE}">
      <dsp:nvSpPr>
        <dsp:cNvPr id="0" name=""/>
        <dsp:cNvSpPr/>
      </dsp:nvSpPr>
      <dsp:spPr>
        <a:xfrm>
          <a:off x="0" y="679504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FEB91-65C8-49EF-9532-1B77C8A65C02}">
      <dsp:nvSpPr>
        <dsp:cNvPr id="0" name=""/>
        <dsp:cNvSpPr/>
      </dsp:nvSpPr>
      <dsp:spPr>
        <a:xfrm>
          <a:off x="0" y="679504"/>
          <a:ext cx="11021417" cy="678923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baseline="0" dirty="0"/>
            <a:t>Demiryolu Yük Taşımacılığında Altyapı Yatırımlarının Artırılması</a:t>
          </a:r>
          <a:endParaRPr lang="en-US" sz="2000" kern="1200" dirty="0"/>
        </a:p>
      </dsp:txBody>
      <dsp:txXfrm>
        <a:off x="0" y="679504"/>
        <a:ext cx="11021417" cy="678923"/>
      </dsp:txXfrm>
    </dsp:sp>
    <dsp:sp modelId="{26EA2959-DEEA-4849-9DA1-051C4CA1BB61}">
      <dsp:nvSpPr>
        <dsp:cNvPr id="0" name=""/>
        <dsp:cNvSpPr/>
      </dsp:nvSpPr>
      <dsp:spPr>
        <a:xfrm>
          <a:off x="0" y="1358427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AD806-0D54-44AD-B273-B1A2BB23DFB5}">
      <dsp:nvSpPr>
        <dsp:cNvPr id="0" name=""/>
        <dsp:cNvSpPr/>
      </dsp:nvSpPr>
      <dsp:spPr>
        <a:xfrm>
          <a:off x="0" y="1358427"/>
          <a:ext cx="11021417" cy="678923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baseline="0" dirty="0"/>
            <a:t>Vize Alım Süreçlerinin İyileştirilmesi</a:t>
          </a:r>
          <a:endParaRPr lang="en-US" sz="2000" kern="1200" dirty="0"/>
        </a:p>
      </dsp:txBody>
      <dsp:txXfrm>
        <a:off x="0" y="1358427"/>
        <a:ext cx="11021417" cy="678923"/>
      </dsp:txXfrm>
    </dsp:sp>
    <dsp:sp modelId="{004A912F-FB2B-4CCC-BAF1-FF90A51173C6}">
      <dsp:nvSpPr>
        <dsp:cNvPr id="0" name=""/>
        <dsp:cNvSpPr/>
      </dsp:nvSpPr>
      <dsp:spPr>
        <a:xfrm>
          <a:off x="0" y="2037351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F1BB-D15C-4B5A-88FC-850D76E1495A}">
      <dsp:nvSpPr>
        <dsp:cNvPr id="0" name=""/>
        <dsp:cNvSpPr/>
      </dsp:nvSpPr>
      <dsp:spPr>
        <a:xfrm>
          <a:off x="0" y="2037351"/>
          <a:ext cx="11021417" cy="678923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baseline="0" dirty="0"/>
            <a:t>Geçiş Belgesi Kotalarının Artırılması </a:t>
          </a:r>
          <a:endParaRPr lang="en-US" sz="2000" kern="1200" dirty="0"/>
        </a:p>
      </dsp:txBody>
      <dsp:txXfrm>
        <a:off x="0" y="2037351"/>
        <a:ext cx="11021417" cy="678923"/>
      </dsp:txXfrm>
    </dsp:sp>
    <dsp:sp modelId="{AB7DBE89-9713-4C9A-B5BE-C5E942C33B52}">
      <dsp:nvSpPr>
        <dsp:cNvPr id="0" name=""/>
        <dsp:cNvSpPr/>
      </dsp:nvSpPr>
      <dsp:spPr>
        <a:xfrm>
          <a:off x="0" y="2716275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27CF2-28B9-4520-99F6-E59E2E2E3CE7}">
      <dsp:nvSpPr>
        <dsp:cNvPr id="0" name=""/>
        <dsp:cNvSpPr/>
      </dsp:nvSpPr>
      <dsp:spPr>
        <a:xfrm>
          <a:off x="0" y="2716275"/>
          <a:ext cx="11021417" cy="678923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baseline="0" dirty="0"/>
            <a:t>Sürücü Eksikliğinin Giderilmesi İçin Çalışmalar Yapılması</a:t>
          </a:r>
          <a:endParaRPr lang="en-US" sz="2000" kern="1200" dirty="0"/>
        </a:p>
      </dsp:txBody>
      <dsp:txXfrm>
        <a:off x="0" y="2716275"/>
        <a:ext cx="11021417" cy="678923"/>
      </dsp:txXfrm>
    </dsp:sp>
    <dsp:sp modelId="{EDB361BA-9FCA-4D99-B6B5-0F665DA223D5}">
      <dsp:nvSpPr>
        <dsp:cNvPr id="0" name=""/>
        <dsp:cNvSpPr/>
      </dsp:nvSpPr>
      <dsp:spPr>
        <a:xfrm>
          <a:off x="0" y="3395199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BD3F7-F876-474A-8F25-5218A5697EBE}">
      <dsp:nvSpPr>
        <dsp:cNvPr id="0" name=""/>
        <dsp:cNvSpPr/>
      </dsp:nvSpPr>
      <dsp:spPr>
        <a:xfrm>
          <a:off x="0" y="3395199"/>
          <a:ext cx="11021417" cy="678923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baseline="0" dirty="0"/>
            <a:t>Denizyolu Konteyner Taşımacılığında Rekabetin Canlandırılması</a:t>
          </a:r>
          <a:endParaRPr lang="en-US" sz="2000" kern="1200" dirty="0"/>
        </a:p>
      </dsp:txBody>
      <dsp:txXfrm>
        <a:off x="0" y="3395199"/>
        <a:ext cx="11021417" cy="678923"/>
      </dsp:txXfrm>
    </dsp:sp>
    <dsp:sp modelId="{6D5E01C8-6A11-4CA9-ABAF-D80939982413}">
      <dsp:nvSpPr>
        <dsp:cNvPr id="0" name=""/>
        <dsp:cNvSpPr/>
      </dsp:nvSpPr>
      <dsp:spPr>
        <a:xfrm>
          <a:off x="0" y="4074122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A64A1-196A-4CA3-8C2C-400384049916}">
      <dsp:nvSpPr>
        <dsp:cNvPr id="0" name=""/>
        <dsp:cNvSpPr/>
      </dsp:nvSpPr>
      <dsp:spPr>
        <a:xfrm>
          <a:off x="0" y="4074122"/>
          <a:ext cx="11021417" cy="678923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Orta </a:t>
          </a:r>
          <a:r>
            <a:rPr lang="tr-TR" sz="2000" kern="1200" dirty="0" err="1"/>
            <a:t>Koridor’un</a:t>
          </a:r>
          <a:r>
            <a:rPr lang="tr-TR" sz="2000" kern="1200" dirty="0"/>
            <a:t> Rekabetçi Hale Getirilmesi Yönünde Çalışmalar Yapılması</a:t>
          </a:r>
          <a:endParaRPr lang="en-US" sz="2000" kern="1200" dirty="0"/>
        </a:p>
      </dsp:txBody>
      <dsp:txXfrm>
        <a:off x="0" y="4074122"/>
        <a:ext cx="11021417" cy="678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BD6B8-86F8-463E-935C-C2281D5522D9}">
      <dsp:nvSpPr>
        <dsp:cNvPr id="0" name=""/>
        <dsp:cNvSpPr/>
      </dsp:nvSpPr>
      <dsp:spPr>
        <a:xfrm>
          <a:off x="0" y="3012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C1229-1E7F-4FB6-A6E5-6056C67FE86D}">
      <dsp:nvSpPr>
        <dsp:cNvPr id="0" name=""/>
        <dsp:cNvSpPr/>
      </dsp:nvSpPr>
      <dsp:spPr>
        <a:xfrm>
          <a:off x="0" y="3012"/>
          <a:ext cx="11010653" cy="886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Taşıma İşleri Organizatörlüğü Yönetmeliği Başta Olmak Üzere Uluslararası Yük Taşımacılığı Kurallarını Belirleyen Mevzuatın Sektörle Uyumlu Hale Gelmesi</a:t>
          </a:r>
          <a:endParaRPr lang="en-US" sz="2000" kern="1200" dirty="0"/>
        </a:p>
      </dsp:txBody>
      <dsp:txXfrm>
        <a:off x="0" y="3012"/>
        <a:ext cx="11010653" cy="886309"/>
      </dsp:txXfrm>
    </dsp:sp>
    <dsp:sp modelId="{876F53BA-2200-45E3-871D-AD0800D8AFCE}">
      <dsp:nvSpPr>
        <dsp:cNvPr id="0" name=""/>
        <dsp:cNvSpPr/>
      </dsp:nvSpPr>
      <dsp:spPr>
        <a:xfrm>
          <a:off x="0" y="889322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FEB91-65C8-49EF-9532-1B77C8A65C02}">
      <dsp:nvSpPr>
        <dsp:cNvPr id="0" name=""/>
        <dsp:cNvSpPr/>
      </dsp:nvSpPr>
      <dsp:spPr>
        <a:xfrm>
          <a:off x="0" y="889322"/>
          <a:ext cx="11010653" cy="824861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Avrupa Yeşil Mutabakatına Uyum Çerçevesinde Kamu İdaresi Tarafından Taşımacılık Sektörüne Destek ve Teşviklerin Sağlanması</a:t>
          </a:r>
          <a:endParaRPr lang="en-US" sz="2000" kern="1200" dirty="0"/>
        </a:p>
      </dsp:txBody>
      <dsp:txXfrm>
        <a:off x="0" y="889322"/>
        <a:ext cx="11010653" cy="824861"/>
      </dsp:txXfrm>
    </dsp:sp>
    <dsp:sp modelId="{26EA2959-DEEA-4849-9DA1-051C4CA1BB61}">
      <dsp:nvSpPr>
        <dsp:cNvPr id="0" name=""/>
        <dsp:cNvSpPr/>
      </dsp:nvSpPr>
      <dsp:spPr>
        <a:xfrm>
          <a:off x="0" y="1714183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AD806-0D54-44AD-B273-B1A2BB23DFB5}">
      <dsp:nvSpPr>
        <dsp:cNvPr id="0" name=""/>
        <dsp:cNvSpPr/>
      </dsp:nvSpPr>
      <dsp:spPr>
        <a:xfrm>
          <a:off x="0" y="1714183"/>
          <a:ext cx="11021417" cy="629400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Yeşil Lojistik Belgesi Başvuru Süreçlerinin Kolaylaştırılması</a:t>
          </a:r>
          <a:endParaRPr lang="en-US" sz="2000" kern="1200" dirty="0"/>
        </a:p>
      </dsp:txBody>
      <dsp:txXfrm>
        <a:off x="0" y="1714183"/>
        <a:ext cx="11021417" cy="629400"/>
      </dsp:txXfrm>
    </dsp:sp>
    <dsp:sp modelId="{004A912F-FB2B-4CCC-BAF1-FF90A51173C6}">
      <dsp:nvSpPr>
        <dsp:cNvPr id="0" name=""/>
        <dsp:cNvSpPr/>
      </dsp:nvSpPr>
      <dsp:spPr>
        <a:xfrm>
          <a:off x="0" y="2343584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F1BB-D15C-4B5A-88FC-850D76E1495A}">
      <dsp:nvSpPr>
        <dsp:cNvPr id="0" name=""/>
        <dsp:cNvSpPr/>
      </dsp:nvSpPr>
      <dsp:spPr>
        <a:xfrm>
          <a:off x="0" y="2343584"/>
          <a:ext cx="11021417" cy="629400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E-Ticaretin Gelişimi İçin Vergilerde Düzenleme Yapılması</a:t>
          </a:r>
          <a:endParaRPr lang="en-US" sz="2000" kern="1200" dirty="0"/>
        </a:p>
      </dsp:txBody>
      <dsp:txXfrm>
        <a:off x="0" y="2343584"/>
        <a:ext cx="11021417" cy="629400"/>
      </dsp:txXfrm>
    </dsp:sp>
    <dsp:sp modelId="{AB7DBE89-9713-4C9A-B5BE-C5E942C33B52}">
      <dsp:nvSpPr>
        <dsp:cNvPr id="0" name=""/>
        <dsp:cNvSpPr/>
      </dsp:nvSpPr>
      <dsp:spPr>
        <a:xfrm>
          <a:off x="0" y="2972985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727CF2-28B9-4520-99F6-E59E2E2E3CE7}">
      <dsp:nvSpPr>
        <dsp:cNvPr id="0" name=""/>
        <dsp:cNvSpPr/>
      </dsp:nvSpPr>
      <dsp:spPr>
        <a:xfrm>
          <a:off x="0" y="2972985"/>
          <a:ext cx="11021417" cy="629400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Yetkilendirilmiş</a:t>
          </a:r>
          <a:r>
            <a:rPr lang="tr-TR" sz="2000" kern="1200" baseline="0" dirty="0"/>
            <a:t> Yükümlü Statüsü Alım Süreçlerinin Kolaylaştırılması</a:t>
          </a:r>
          <a:endParaRPr lang="en-US" sz="2000" kern="1200" dirty="0"/>
        </a:p>
      </dsp:txBody>
      <dsp:txXfrm>
        <a:off x="0" y="2972985"/>
        <a:ext cx="11021417" cy="629400"/>
      </dsp:txXfrm>
    </dsp:sp>
    <dsp:sp modelId="{EDB361BA-9FCA-4D99-B6B5-0F665DA223D5}">
      <dsp:nvSpPr>
        <dsp:cNvPr id="0" name=""/>
        <dsp:cNvSpPr/>
      </dsp:nvSpPr>
      <dsp:spPr>
        <a:xfrm>
          <a:off x="0" y="3602385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BD3F7-F876-474A-8F25-5218A5697EBE}">
      <dsp:nvSpPr>
        <dsp:cNvPr id="0" name=""/>
        <dsp:cNvSpPr/>
      </dsp:nvSpPr>
      <dsp:spPr>
        <a:xfrm>
          <a:off x="0" y="3602385"/>
          <a:ext cx="11021417" cy="629400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b="0" i="0" kern="1200" baseline="0" dirty="0"/>
            <a:t>NCTS – Faz 5 Süreçlerinin İyileştirilmesi</a:t>
          </a:r>
          <a:endParaRPr lang="en-US" sz="2000" kern="1200" dirty="0"/>
        </a:p>
      </dsp:txBody>
      <dsp:txXfrm>
        <a:off x="0" y="3602385"/>
        <a:ext cx="11021417" cy="629400"/>
      </dsp:txXfrm>
    </dsp:sp>
    <dsp:sp modelId="{6D5E01C8-6A11-4CA9-ABAF-D80939982413}">
      <dsp:nvSpPr>
        <dsp:cNvPr id="0" name=""/>
        <dsp:cNvSpPr/>
      </dsp:nvSpPr>
      <dsp:spPr>
        <a:xfrm>
          <a:off x="0" y="4231786"/>
          <a:ext cx="110214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A64A1-196A-4CA3-8C2C-400384049916}">
      <dsp:nvSpPr>
        <dsp:cNvPr id="0" name=""/>
        <dsp:cNvSpPr/>
      </dsp:nvSpPr>
      <dsp:spPr>
        <a:xfrm>
          <a:off x="0" y="4231786"/>
          <a:ext cx="11021417" cy="629400"/>
        </a:xfrm>
        <a:prstGeom prst="rect">
          <a:avLst/>
        </a:prstGeom>
        <a:noFill/>
        <a:ln>
          <a:solidFill>
            <a:srgbClr val="AA182C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Transit Kargolar İçin Antrepo Süreçlerinin Kolaylaştırılması</a:t>
          </a:r>
          <a:endParaRPr lang="en-US" sz="2000" kern="1200" dirty="0"/>
        </a:p>
      </dsp:txBody>
      <dsp:txXfrm>
        <a:off x="0" y="4231786"/>
        <a:ext cx="11021417" cy="629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9C802-1A7D-4BB3-AF6A-24C5773CA38E}" type="datetimeFigureOut">
              <a:rPr lang="tr-TR" smtClean="0"/>
              <a:t>7.01.2025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2DC6B-C9DB-4832-B2E1-DD570A1383D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758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111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9B343C-D46C-46CF-80F2-E5C3A2F9CA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2250" y="1992160"/>
            <a:ext cx="5619749" cy="4067190"/>
          </a:xfrm>
          <a:custGeom>
            <a:avLst/>
            <a:gdLst>
              <a:gd name="connsiteX0" fmla="*/ 0 w 5619749"/>
              <a:gd name="connsiteY0" fmla="*/ 0 h 4067190"/>
              <a:gd name="connsiteX1" fmla="*/ 5619749 w 5619749"/>
              <a:gd name="connsiteY1" fmla="*/ 0 h 4067190"/>
              <a:gd name="connsiteX2" fmla="*/ 5619749 w 5619749"/>
              <a:gd name="connsiteY2" fmla="*/ 4067190 h 4067190"/>
              <a:gd name="connsiteX3" fmla="*/ 0 w 5619749"/>
              <a:gd name="connsiteY3" fmla="*/ 4067190 h 406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49" h="4067190">
                <a:moveTo>
                  <a:pt x="0" y="0"/>
                </a:moveTo>
                <a:lnTo>
                  <a:pt x="5619749" y="0"/>
                </a:lnTo>
                <a:lnTo>
                  <a:pt x="5619749" y="4067190"/>
                </a:lnTo>
                <a:lnTo>
                  <a:pt x="0" y="406719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505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FBD79B-FEBF-416E-A5B5-F3F356055F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0" cy="5238750"/>
          </a:xfrm>
          <a:custGeom>
            <a:avLst/>
            <a:gdLst>
              <a:gd name="connsiteX0" fmla="*/ 0 w 12192000"/>
              <a:gd name="connsiteY0" fmla="*/ 0 h 5238750"/>
              <a:gd name="connsiteX1" fmla="*/ 12192000 w 12192000"/>
              <a:gd name="connsiteY1" fmla="*/ 0 h 5238750"/>
              <a:gd name="connsiteX2" fmla="*/ 12192000 w 12192000"/>
              <a:gd name="connsiteY2" fmla="*/ 5238750 h 5238750"/>
              <a:gd name="connsiteX3" fmla="*/ 0 w 12192000"/>
              <a:gd name="connsiteY3" fmla="*/ 5238750 h 523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238750">
                <a:moveTo>
                  <a:pt x="0" y="0"/>
                </a:moveTo>
                <a:lnTo>
                  <a:pt x="12192000" y="0"/>
                </a:lnTo>
                <a:lnTo>
                  <a:pt x="12192000" y="5238750"/>
                </a:lnTo>
                <a:lnTo>
                  <a:pt x="0" y="523875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04475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ECE8DB-B98F-4B56-8488-48E989474C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29000"/>
            <a:ext cx="11474515" cy="3429000"/>
          </a:xfrm>
          <a:custGeom>
            <a:avLst/>
            <a:gdLst>
              <a:gd name="connsiteX0" fmla="*/ 0 w 11474515"/>
              <a:gd name="connsiteY0" fmla="*/ 0 h 3429000"/>
              <a:gd name="connsiteX1" fmla="*/ 11474515 w 11474515"/>
              <a:gd name="connsiteY1" fmla="*/ 0 h 3429000"/>
              <a:gd name="connsiteX2" fmla="*/ 11474515 w 11474515"/>
              <a:gd name="connsiteY2" fmla="*/ 3429000 h 3429000"/>
              <a:gd name="connsiteX3" fmla="*/ 0 w 11474515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74515" h="3429000">
                <a:moveTo>
                  <a:pt x="0" y="0"/>
                </a:moveTo>
                <a:lnTo>
                  <a:pt x="11474515" y="0"/>
                </a:lnTo>
                <a:lnTo>
                  <a:pt x="1147451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9059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92E9AC-5AB2-4619-B92F-D3096E738D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0999" y="1"/>
            <a:ext cx="8001000" cy="6857999"/>
          </a:xfrm>
          <a:custGeom>
            <a:avLst/>
            <a:gdLst>
              <a:gd name="connsiteX0" fmla="*/ 0 w 8001000"/>
              <a:gd name="connsiteY0" fmla="*/ 0 h 6857999"/>
              <a:gd name="connsiteX1" fmla="*/ 8001000 w 8001000"/>
              <a:gd name="connsiteY1" fmla="*/ 0 h 6857999"/>
              <a:gd name="connsiteX2" fmla="*/ 8001000 w 8001000"/>
              <a:gd name="connsiteY2" fmla="*/ 6857999 h 6857999"/>
              <a:gd name="connsiteX3" fmla="*/ 0 w 8001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1000" h="6857999">
                <a:moveTo>
                  <a:pt x="0" y="0"/>
                </a:moveTo>
                <a:lnTo>
                  <a:pt x="8001000" y="0"/>
                </a:lnTo>
                <a:lnTo>
                  <a:pt x="8001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67991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0D5E3D5-3590-43D0-BAF6-8887D302391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48549" y="1"/>
            <a:ext cx="4743450" cy="6857999"/>
          </a:xfrm>
          <a:custGeom>
            <a:avLst/>
            <a:gdLst>
              <a:gd name="connsiteX0" fmla="*/ 0 w 4743450"/>
              <a:gd name="connsiteY0" fmla="*/ 0 h 6857999"/>
              <a:gd name="connsiteX1" fmla="*/ 4743450 w 4743450"/>
              <a:gd name="connsiteY1" fmla="*/ 0 h 6857999"/>
              <a:gd name="connsiteX2" fmla="*/ 4743450 w 4743450"/>
              <a:gd name="connsiteY2" fmla="*/ 6857999 h 6857999"/>
              <a:gd name="connsiteX3" fmla="*/ 0 w 474345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3450" h="6857999">
                <a:moveTo>
                  <a:pt x="0" y="0"/>
                </a:moveTo>
                <a:lnTo>
                  <a:pt x="4743450" y="0"/>
                </a:lnTo>
                <a:lnTo>
                  <a:pt x="47434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32723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018751-72A7-43EC-9827-CD36BC591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03059" y="2716059"/>
            <a:ext cx="5263666" cy="2732240"/>
          </a:xfrm>
          <a:custGeom>
            <a:avLst/>
            <a:gdLst>
              <a:gd name="connsiteX0" fmla="*/ 0 w 5263666"/>
              <a:gd name="connsiteY0" fmla="*/ 0 h 2732240"/>
              <a:gd name="connsiteX1" fmla="*/ 5263666 w 5263666"/>
              <a:gd name="connsiteY1" fmla="*/ 0 h 2732240"/>
              <a:gd name="connsiteX2" fmla="*/ 5263666 w 5263666"/>
              <a:gd name="connsiteY2" fmla="*/ 2732240 h 2732240"/>
              <a:gd name="connsiteX3" fmla="*/ 0 w 5263666"/>
              <a:gd name="connsiteY3" fmla="*/ 2732240 h 273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3666" h="2732240">
                <a:moveTo>
                  <a:pt x="0" y="0"/>
                </a:moveTo>
                <a:lnTo>
                  <a:pt x="5263666" y="0"/>
                </a:lnTo>
                <a:lnTo>
                  <a:pt x="5263666" y="2732240"/>
                </a:lnTo>
                <a:lnTo>
                  <a:pt x="0" y="273224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355B00-8982-4E00-A0CD-8EE9F3B86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5276" y="2716059"/>
            <a:ext cx="5263666" cy="2732240"/>
          </a:xfrm>
          <a:custGeom>
            <a:avLst/>
            <a:gdLst>
              <a:gd name="connsiteX0" fmla="*/ 0 w 5263666"/>
              <a:gd name="connsiteY0" fmla="*/ 0 h 2732240"/>
              <a:gd name="connsiteX1" fmla="*/ 5263666 w 5263666"/>
              <a:gd name="connsiteY1" fmla="*/ 0 h 2732240"/>
              <a:gd name="connsiteX2" fmla="*/ 5263666 w 5263666"/>
              <a:gd name="connsiteY2" fmla="*/ 2732240 h 2732240"/>
              <a:gd name="connsiteX3" fmla="*/ 0 w 5263666"/>
              <a:gd name="connsiteY3" fmla="*/ 2732240 h 273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3666" h="2732240">
                <a:moveTo>
                  <a:pt x="0" y="0"/>
                </a:moveTo>
                <a:lnTo>
                  <a:pt x="5263666" y="0"/>
                </a:lnTo>
                <a:lnTo>
                  <a:pt x="5263666" y="2732240"/>
                </a:lnTo>
                <a:lnTo>
                  <a:pt x="0" y="273224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84439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BBDC2F-77C3-4E1B-97E1-E0C22FD0B0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5276" y="2728370"/>
            <a:ext cx="5263666" cy="4129630"/>
          </a:xfrm>
          <a:custGeom>
            <a:avLst/>
            <a:gdLst>
              <a:gd name="connsiteX0" fmla="*/ 0 w 5263666"/>
              <a:gd name="connsiteY0" fmla="*/ 0 h 4129630"/>
              <a:gd name="connsiteX1" fmla="*/ 5263666 w 5263666"/>
              <a:gd name="connsiteY1" fmla="*/ 0 h 4129630"/>
              <a:gd name="connsiteX2" fmla="*/ 5263666 w 5263666"/>
              <a:gd name="connsiteY2" fmla="*/ 4129630 h 4129630"/>
              <a:gd name="connsiteX3" fmla="*/ 0 w 5263666"/>
              <a:gd name="connsiteY3" fmla="*/ 4129630 h 412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3666" h="4129630">
                <a:moveTo>
                  <a:pt x="0" y="0"/>
                </a:moveTo>
                <a:lnTo>
                  <a:pt x="5263666" y="0"/>
                </a:lnTo>
                <a:lnTo>
                  <a:pt x="5263666" y="4129630"/>
                </a:lnTo>
                <a:lnTo>
                  <a:pt x="0" y="412963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42274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9C5B7E-9864-488A-A481-354DC2B62C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086600" cy="6858000"/>
          </a:xfrm>
          <a:custGeom>
            <a:avLst/>
            <a:gdLst>
              <a:gd name="connsiteX0" fmla="*/ 0 w 7962900"/>
              <a:gd name="connsiteY0" fmla="*/ 0 h 6858000"/>
              <a:gd name="connsiteX1" fmla="*/ 7962900 w 7962900"/>
              <a:gd name="connsiteY1" fmla="*/ 0 h 6858000"/>
              <a:gd name="connsiteX2" fmla="*/ 7962900 w 7962900"/>
              <a:gd name="connsiteY2" fmla="*/ 6858000 h 6858000"/>
              <a:gd name="connsiteX3" fmla="*/ 0 w 7962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2900" h="6858000">
                <a:moveTo>
                  <a:pt x="0" y="0"/>
                </a:moveTo>
                <a:lnTo>
                  <a:pt x="7962900" y="0"/>
                </a:lnTo>
                <a:lnTo>
                  <a:pt x="7962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35975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3A5344-99EB-4DAA-B299-B93A760A56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23950" y="0"/>
            <a:ext cx="11068050" cy="6858000"/>
          </a:xfrm>
          <a:custGeom>
            <a:avLst/>
            <a:gdLst>
              <a:gd name="connsiteX0" fmla="*/ 0 w 11068050"/>
              <a:gd name="connsiteY0" fmla="*/ 0 h 6858000"/>
              <a:gd name="connsiteX1" fmla="*/ 11068050 w 11068050"/>
              <a:gd name="connsiteY1" fmla="*/ 0 h 6858000"/>
              <a:gd name="connsiteX2" fmla="*/ 11068050 w 11068050"/>
              <a:gd name="connsiteY2" fmla="*/ 6858000 h 6858000"/>
              <a:gd name="connsiteX3" fmla="*/ 0 w 11068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68050" h="6858000">
                <a:moveTo>
                  <a:pt x="0" y="0"/>
                </a:moveTo>
                <a:lnTo>
                  <a:pt x="11068050" y="0"/>
                </a:lnTo>
                <a:lnTo>
                  <a:pt x="11068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617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2E2C8F-2709-4B19-BF6C-863E133AC9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64339" y="819150"/>
            <a:ext cx="4302765" cy="6038850"/>
          </a:xfrm>
          <a:custGeom>
            <a:avLst/>
            <a:gdLst>
              <a:gd name="connsiteX0" fmla="*/ 0 w 4302765"/>
              <a:gd name="connsiteY0" fmla="*/ 0 h 6038850"/>
              <a:gd name="connsiteX1" fmla="*/ 4302765 w 4302765"/>
              <a:gd name="connsiteY1" fmla="*/ 0 h 6038850"/>
              <a:gd name="connsiteX2" fmla="*/ 4302765 w 4302765"/>
              <a:gd name="connsiteY2" fmla="*/ 6038850 h 6038850"/>
              <a:gd name="connsiteX3" fmla="*/ 0 w 4302765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765" h="6038850">
                <a:moveTo>
                  <a:pt x="0" y="0"/>
                </a:moveTo>
                <a:lnTo>
                  <a:pt x="4302765" y="0"/>
                </a:lnTo>
                <a:lnTo>
                  <a:pt x="4302765" y="6038850"/>
                </a:lnTo>
                <a:lnTo>
                  <a:pt x="0" y="603885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5448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0A055C-3407-4AEE-A6F1-73F6F33760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1263313" cy="2647625"/>
          </a:xfrm>
          <a:custGeom>
            <a:avLst/>
            <a:gdLst>
              <a:gd name="connsiteX0" fmla="*/ 0 w 12192001"/>
              <a:gd name="connsiteY0" fmla="*/ 0 h 4051301"/>
              <a:gd name="connsiteX1" fmla="*/ 12192001 w 12192001"/>
              <a:gd name="connsiteY1" fmla="*/ 0 h 4051301"/>
              <a:gd name="connsiteX2" fmla="*/ 12192001 w 12192001"/>
              <a:gd name="connsiteY2" fmla="*/ 4051301 h 4051301"/>
              <a:gd name="connsiteX3" fmla="*/ 0 w 12192001"/>
              <a:gd name="connsiteY3" fmla="*/ 4051301 h 405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4051301">
                <a:moveTo>
                  <a:pt x="0" y="0"/>
                </a:moveTo>
                <a:lnTo>
                  <a:pt x="12192001" y="0"/>
                </a:lnTo>
                <a:lnTo>
                  <a:pt x="12192001" y="4051301"/>
                </a:lnTo>
                <a:lnTo>
                  <a:pt x="0" y="405130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81647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653D2A9-2AB6-46D7-B55D-0CDF3BD171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4349" y="4307349"/>
            <a:ext cx="3619500" cy="1977991"/>
          </a:xfrm>
          <a:custGeom>
            <a:avLst/>
            <a:gdLst>
              <a:gd name="connsiteX0" fmla="*/ 0 w 3619500"/>
              <a:gd name="connsiteY0" fmla="*/ 0 h 1977991"/>
              <a:gd name="connsiteX1" fmla="*/ 3619500 w 3619500"/>
              <a:gd name="connsiteY1" fmla="*/ 0 h 1977991"/>
              <a:gd name="connsiteX2" fmla="*/ 3619500 w 3619500"/>
              <a:gd name="connsiteY2" fmla="*/ 1977991 h 1977991"/>
              <a:gd name="connsiteX3" fmla="*/ 0 w 3619500"/>
              <a:gd name="connsiteY3" fmla="*/ 1977991 h 197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1977991">
                <a:moveTo>
                  <a:pt x="0" y="0"/>
                </a:moveTo>
                <a:lnTo>
                  <a:pt x="3619500" y="0"/>
                </a:lnTo>
                <a:lnTo>
                  <a:pt x="3619500" y="1977991"/>
                </a:lnTo>
                <a:lnTo>
                  <a:pt x="0" y="197799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47ED65-2C60-45D6-B5B7-F4203EDD00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86249" y="2173303"/>
            <a:ext cx="3619500" cy="1977991"/>
          </a:xfrm>
          <a:custGeom>
            <a:avLst/>
            <a:gdLst>
              <a:gd name="connsiteX0" fmla="*/ 0 w 3619500"/>
              <a:gd name="connsiteY0" fmla="*/ 0 h 1977991"/>
              <a:gd name="connsiteX1" fmla="*/ 3619500 w 3619500"/>
              <a:gd name="connsiteY1" fmla="*/ 0 h 1977991"/>
              <a:gd name="connsiteX2" fmla="*/ 3619500 w 3619500"/>
              <a:gd name="connsiteY2" fmla="*/ 1977991 h 1977991"/>
              <a:gd name="connsiteX3" fmla="*/ 0 w 3619500"/>
              <a:gd name="connsiteY3" fmla="*/ 1977991 h 197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1977991">
                <a:moveTo>
                  <a:pt x="0" y="0"/>
                </a:moveTo>
                <a:lnTo>
                  <a:pt x="3619500" y="0"/>
                </a:lnTo>
                <a:lnTo>
                  <a:pt x="3619500" y="1977991"/>
                </a:lnTo>
                <a:lnTo>
                  <a:pt x="0" y="197799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769C514-376D-43F7-BC31-1211163564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8149" y="4307349"/>
            <a:ext cx="3619500" cy="1977991"/>
          </a:xfrm>
          <a:custGeom>
            <a:avLst/>
            <a:gdLst>
              <a:gd name="connsiteX0" fmla="*/ 0 w 3619500"/>
              <a:gd name="connsiteY0" fmla="*/ 0 h 1977991"/>
              <a:gd name="connsiteX1" fmla="*/ 3619500 w 3619500"/>
              <a:gd name="connsiteY1" fmla="*/ 0 h 1977991"/>
              <a:gd name="connsiteX2" fmla="*/ 3619500 w 3619500"/>
              <a:gd name="connsiteY2" fmla="*/ 1977991 h 1977991"/>
              <a:gd name="connsiteX3" fmla="*/ 0 w 3619500"/>
              <a:gd name="connsiteY3" fmla="*/ 1977991 h 197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9500" h="1977991">
                <a:moveTo>
                  <a:pt x="0" y="0"/>
                </a:moveTo>
                <a:lnTo>
                  <a:pt x="3619500" y="0"/>
                </a:lnTo>
                <a:lnTo>
                  <a:pt x="3619500" y="1977991"/>
                </a:lnTo>
                <a:lnTo>
                  <a:pt x="0" y="197799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78325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49487A-6A97-438B-B682-BEC1613AEF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93489" y="-1"/>
            <a:ext cx="3798161" cy="6258278"/>
          </a:xfrm>
          <a:custGeom>
            <a:avLst/>
            <a:gdLst>
              <a:gd name="connsiteX0" fmla="*/ 0 w 3798161"/>
              <a:gd name="connsiteY0" fmla="*/ 0 h 6258278"/>
              <a:gd name="connsiteX1" fmla="*/ 3798161 w 3798161"/>
              <a:gd name="connsiteY1" fmla="*/ 0 h 6258278"/>
              <a:gd name="connsiteX2" fmla="*/ 3798161 w 3798161"/>
              <a:gd name="connsiteY2" fmla="*/ 6258278 h 6258278"/>
              <a:gd name="connsiteX3" fmla="*/ 0 w 3798161"/>
              <a:gd name="connsiteY3" fmla="*/ 6258278 h 62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98161" h="6258278">
                <a:moveTo>
                  <a:pt x="0" y="0"/>
                </a:moveTo>
                <a:lnTo>
                  <a:pt x="3798161" y="0"/>
                </a:lnTo>
                <a:lnTo>
                  <a:pt x="3798161" y="6258278"/>
                </a:lnTo>
                <a:lnTo>
                  <a:pt x="0" y="625827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22165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EF1E55-A53D-454D-AEFE-54F34F318B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2738" y="4350321"/>
            <a:ext cx="4964555" cy="2355279"/>
          </a:xfrm>
          <a:custGeom>
            <a:avLst/>
            <a:gdLst>
              <a:gd name="connsiteX0" fmla="*/ 0 w 4964555"/>
              <a:gd name="connsiteY0" fmla="*/ 0 h 2355279"/>
              <a:gd name="connsiteX1" fmla="*/ 4964555 w 4964555"/>
              <a:gd name="connsiteY1" fmla="*/ 0 h 2355279"/>
              <a:gd name="connsiteX2" fmla="*/ 4964555 w 4964555"/>
              <a:gd name="connsiteY2" fmla="*/ 2355279 h 2355279"/>
              <a:gd name="connsiteX3" fmla="*/ 0 w 4964555"/>
              <a:gd name="connsiteY3" fmla="*/ 2355279 h 23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4555" h="2355279">
                <a:moveTo>
                  <a:pt x="0" y="0"/>
                </a:moveTo>
                <a:lnTo>
                  <a:pt x="4964555" y="0"/>
                </a:lnTo>
                <a:lnTo>
                  <a:pt x="4964555" y="2355279"/>
                </a:lnTo>
                <a:lnTo>
                  <a:pt x="0" y="235527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BEAB56E-994D-45E5-8E63-5366F4727F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62738" y="1839721"/>
            <a:ext cx="4964555" cy="2355279"/>
          </a:xfrm>
          <a:custGeom>
            <a:avLst/>
            <a:gdLst>
              <a:gd name="connsiteX0" fmla="*/ 0 w 4964555"/>
              <a:gd name="connsiteY0" fmla="*/ 0 h 2355279"/>
              <a:gd name="connsiteX1" fmla="*/ 4964555 w 4964555"/>
              <a:gd name="connsiteY1" fmla="*/ 0 h 2355279"/>
              <a:gd name="connsiteX2" fmla="*/ 4964555 w 4964555"/>
              <a:gd name="connsiteY2" fmla="*/ 2355279 h 2355279"/>
              <a:gd name="connsiteX3" fmla="*/ 0 w 4964555"/>
              <a:gd name="connsiteY3" fmla="*/ 2355279 h 23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4555" h="2355279">
                <a:moveTo>
                  <a:pt x="0" y="0"/>
                </a:moveTo>
                <a:lnTo>
                  <a:pt x="4964555" y="0"/>
                </a:lnTo>
                <a:lnTo>
                  <a:pt x="4964555" y="2355279"/>
                </a:lnTo>
                <a:lnTo>
                  <a:pt x="0" y="235527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B828D07-2B86-4D0B-9745-9A9EE06EA0A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3307" y="4350321"/>
            <a:ext cx="4964555" cy="2355279"/>
          </a:xfrm>
          <a:custGeom>
            <a:avLst/>
            <a:gdLst>
              <a:gd name="connsiteX0" fmla="*/ 0 w 4964555"/>
              <a:gd name="connsiteY0" fmla="*/ 0 h 2355279"/>
              <a:gd name="connsiteX1" fmla="*/ 4964555 w 4964555"/>
              <a:gd name="connsiteY1" fmla="*/ 0 h 2355279"/>
              <a:gd name="connsiteX2" fmla="*/ 4964555 w 4964555"/>
              <a:gd name="connsiteY2" fmla="*/ 2355279 h 2355279"/>
              <a:gd name="connsiteX3" fmla="*/ 0 w 4964555"/>
              <a:gd name="connsiteY3" fmla="*/ 2355279 h 23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4555" h="2355279">
                <a:moveTo>
                  <a:pt x="0" y="0"/>
                </a:moveTo>
                <a:lnTo>
                  <a:pt x="4964555" y="0"/>
                </a:lnTo>
                <a:lnTo>
                  <a:pt x="4964555" y="2355279"/>
                </a:lnTo>
                <a:lnTo>
                  <a:pt x="0" y="235527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0075454-0459-4EE2-9149-1E21521970F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93307" y="1839721"/>
            <a:ext cx="4964555" cy="2355279"/>
          </a:xfrm>
          <a:custGeom>
            <a:avLst/>
            <a:gdLst>
              <a:gd name="connsiteX0" fmla="*/ 0 w 4964555"/>
              <a:gd name="connsiteY0" fmla="*/ 0 h 2355279"/>
              <a:gd name="connsiteX1" fmla="*/ 4964555 w 4964555"/>
              <a:gd name="connsiteY1" fmla="*/ 0 h 2355279"/>
              <a:gd name="connsiteX2" fmla="*/ 4964555 w 4964555"/>
              <a:gd name="connsiteY2" fmla="*/ 2355279 h 2355279"/>
              <a:gd name="connsiteX3" fmla="*/ 0 w 4964555"/>
              <a:gd name="connsiteY3" fmla="*/ 2355279 h 23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4555" h="2355279">
                <a:moveTo>
                  <a:pt x="0" y="0"/>
                </a:moveTo>
                <a:lnTo>
                  <a:pt x="4964555" y="0"/>
                </a:lnTo>
                <a:lnTo>
                  <a:pt x="4964555" y="2355279"/>
                </a:lnTo>
                <a:lnTo>
                  <a:pt x="0" y="2355279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62419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068D31-50B1-482B-84AE-CAC75394C2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11612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0D1479-D342-48A0-9128-0711DF1F2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2158041"/>
            <a:ext cx="11339512" cy="4699958"/>
          </a:xfrm>
          <a:custGeom>
            <a:avLst/>
            <a:gdLst>
              <a:gd name="connsiteX0" fmla="*/ 0 w 11339512"/>
              <a:gd name="connsiteY0" fmla="*/ 0 h 4699958"/>
              <a:gd name="connsiteX1" fmla="*/ 11339512 w 11339512"/>
              <a:gd name="connsiteY1" fmla="*/ 0 h 4699958"/>
              <a:gd name="connsiteX2" fmla="*/ 11339512 w 11339512"/>
              <a:gd name="connsiteY2" fmla="*/ 4699958 h 4699958"/>
              <a:gd name="connsiteX3" fmla="*/ 0 w 11339512"/>
              <a:gd name="connsiteY3" fmla="*/ 4699958 h 469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9512" h="4699958">
                <a:moveTo>
                  <a:pt x="0" y="0"/>
                </a:moveTo>
                <a:lnTo>
                  <a:pt x="11339512" y="0"/>
                </a:lnTo>
                <a:lnTo>
                  <a:pt x="11339512" y="4699958"/>
                </a:lnTo>
                <a:lnTo>
                  <a:pt x="0" y="4699958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39430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51386C-31D2-4CEA-869B-56E8876C61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2487" y="-1"/>
            <a:ext cx="11339512" cy="4248150"/>
          </a:xfrm>
          <a:custGeom>
            <a:avLst/>
            <a:gdLst>
              <a:gd name="connsiteX0" fmla="*/ 0 w 11339512"/>
              <a:gd name="connsiteY0" fmla="*/ 0 h 4248150"/>
              <a:gd name="connsiteX1" fmla="*/ 11339512 w 11339512"/>
              <a:gd name="connsiteY1" fmla="*/ 0 h 4248150"/>
              <a:gd name="connsiteX2" fmla="*/ 11339512 w 11339512"/>
              <a:gd name="connsiteY2" fmla="*/ 4248150 h 4248150"/>
              <a:gd name="connsiteX3" fmla="*/ 0 w 11339512"/>
              <a:gd name="connsiteY3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39512" h="4248150">
                <a:moveTo>
                  <a:pt x="0" y="0"/>
                </a:moveTo>
                <a:lnTo>
                  <a:pt x="11339512" y="0"/>
                </a:lnTo>
                <a:lnTo>
                  <a:pt x="11339512" y="4248150"/>
                </a:lnTo>
                <a:lnTo>
                  <a:pt x="0" y="424815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09822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DE3DD33-707B-4FDA-AEC9-4D397612E1A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89234" y="1638300"/>
            <a:ext cx="4302765" cy="5219700"/>
          </a:xfrm>
          <a:custGeom>
            <a:avLst/>
            <a:gdLst>
              <a:gd name="connsiteX0" fmla="*/ 0 w 4302765"/>
              <a:gd name="connsiteY0" fmla="*/ 0 h 5219700"/>
              <a:gd name="connsiteX1" fmla="*/ 4302765 w 4302765"/>
              <a:gd name="connsiteY1" fmla="*/ 0 h 5219700"/>
              <a:gd name="connsiteX2" fmla="*/ 4302765 w 4302765"/>
              <a:gd name="connsiteY2" fmla="*/ 5219700 h 5219700"/>
              <a:gd name="connsiteX3" fmla="*/ 0 w 4302765"/>
              <a:gd name="connsiteY3" fmla="*/ 5219700 h 521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765" h="5219700">
                <a:moveTo>
                  <a:pt x="0" y="0"/>
                </a:moveTo>
                <a:lnTo>
                  <a:pt x="4302765" y="0"/>
                </a:lnTo>
                <a:lnTo>
                  <a:pt x="4302765" y="5219700"/>
                </a:lnTo>
                <a:lnTo>
                  <a:pt x="0" y="52197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423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AA1A83-6443-4998-8282-3EE4DB929D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162549" cy="6858000"/>
          </a:xfrm>
          <a:custGeom>
            <a:avLst/>
            <a:gdLst>
              <a:gd name="connsiteX0" fmla="*/ 0 w 4533900"/>
              <a:gd name="connsiteY0" fmla="*/ 0 h 6858000"/>
              <a:gd name="connsiteX1" fmla="*/ 4533900 w 4533900"/>
              <a:gd name="connsiteY1" fmla="*/ 0 h 6858000"/>
              <a:gd name="connsiteX2" fmla="*/ 4533900 w 4533900"/>
              <a:gd name="connsiteY2" fmla="*/ 6858000 h 6858000"/>
              <a:gd name="connsiteX3" fmla="*/ 0 w 4533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6858000">
                <a:moveTo>
                  <a:pt x="0" y="0"/>
                </a:moveTo>
                <a:lnTo>
                  <a:pt x="4533900" y="0"/>
                </a:lnTo>
                <a:lnTo>
                  <a:pt x="4533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2839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C4B9AA-E77F-429E-A324-F06A62798B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208" y="3505200"/>
            <a:ext cx="10853584" cy="2646521"/>
          </a:xfrm>
          <a:custGeom>
            <a:avLst/>
            <a:gdLst>
              <a:gd name="connsiteX0" fmla="*/ 0 w 11558433"/>
              <a:gd name="connsiteY0" fmla="*/ 0 h 2646521"/>
              <a:gd name="connsiteX1" fmla="*/ 11558433 w 11558433"/>
              <a:gd name="connsiteY1" fmla="*/ 0 h 2646521"/>
              <a:gd name="connsiteX2" fmla="*/ 11558433 w 11558433"/>
              <a:gd name="connsiteY2" fmla="*/ 2646521 h 2646521"/>
              <a:gd name="connsiteX3" fmla="*/ 0 w 11558433"/>
              <a:gd name="connsiteY3" fmla="*/ 2646521 h 2646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8433" h="2646521">
                <a:moveTo>
                  <a:pt x="0" y="0"/>
                </a:moveTo>
                <a:lnTo>
                  <a:pt x="11558433" y="0"/>
                </a:lnTo>
                <a:lnTo>
                  <a:pt x="11558433" y="2646521"/>
                </a:lnTo>
                <a:lnTo>
                  <a:pt x="0" y="2646521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3781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3DA181F-DACE-4A02-B882-717F181E8F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2250" y="0"/>
            <a:ext cx="5619749" cy="4067190"/>
          </a:xfrm>
          <a:custGeom>
            <a:avLst/>
            <a:gdLst>
              <a:gd name="connsiteX0" fmla="*/ 0 w 5619749"/>
              <a:gd name="connsiteY0" fmla="*/ 0 h 4067190"/>
              <a:gd name="connsiteX1" fmla="*/ 5619749 w 5619749"/>
              <a:gd name="connsiteY1" fmla="*/ 0 h 4067190"/>
              <a:gd name="connsiteX2" fmla="*/ 5619749 w 5619749"/>
              <a:gd name="connsiteY2" fmla="*/ 4067190 h 4067190"/>
              <a:gd name="connsiteX3" fmla="*/ 0 w 5619749"/>
              <a:gd name="connsiteY3" fmla="*/ 4067190 h 406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49" h="4067190">
                <a:moveTo>
                  <a:pt x="0" y="0"/>
                </a:moveTo>
                <a:lnTo>
                  <a:pt x="5619749" y="0"/>
                </a:lnTo>
                <a:lnTo>
                  <a:pt x="5619749" y="4067190"/>
                </a:lnTo>
                <a:lnTo>
                  <a:pt x="0" y="406719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004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72DC6F-E8DC-4BF9-9938-7688AC3DDF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02765" cy="6038850"/>
          </a:xfrm>
          <a:custGeom>
            <a:avLst/>
            <a:gdLst>
              <a:gd name="connsiteX0" fmla="*/ 0 w 4302765"/>
              <a:gd name="connsiteY0" fmla="*/ 0 h 6038850"/>
              <a:gd name="connsiteX1" fmla="*/ 4302765 w 4302765"/>
              <a:gd name="connsiteY1" fmla="*/ 0 h 6038850"/>
              <a:gd name="connsiteX2" fmla="*/ 4302765 w 4302765"/>
              <a:gd name="connsiteY2" fmla="*/ 6038850 h 6038850"/>
              <a:gd name="connsiteX3" fmla="*/ 0 w 4302765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765" h="6038850">
                <a:moveTo>
                  <a:pt x="0" y="0"/>
                </a:moveTo>
                <a:lnTo>
                  <a:pt x="4302765" y="0"/>
                </a:lnTo>
                <a:lnTo>
                  <a:pt x="4302765" y="6038850"/>
                </a:lnTo>
                <a:lnTo>
                  <a:pt x="0" y="603885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3065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084F0B-5930-41AA-96FA-AC462DFE8A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93689" y="0"/>
            <a:ext cx="4302765" cy="6038850"/>
          </a:xfrm>
          <a:custGeom>
            <a:avLst/>
            <a:gdLst>
              <a:gd name="connsiteX0" fmla="*/ 0 w 4302765"/>
              <a:gd name="connsiteY0" fmla="*/ 0 h 6038850"/>
              <a:gd name="connsiteX1" fmla="*/ 4302765 w 4302765"/>
              <a:gd name="connsiteY1" fmla="*/ 0 h 6038850"/>
              <a:gd name="connsiteX2" fmla="*/ 4302765 w 4302765"/>
              <a:gd name="connsiteY2" fmla="*/ 6038850 h 6038850"/>
              <a:gd name="connsiteX3" fmla="*/ 0 w 4302765"/>
              <a:gd name="connsiteY3" fmla="*/ 603885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765" h="6038850">
                <a:moveTo>
                  <a:pt x="0" y="0"/>
                </a:moveTo>
                <a:lnTo>
                  <a:pt x="4302765" y="0"/>
                </a:lnTo>
                <a:lnTo>
                  <a:pt x="4302765" y="6038850"/>
                </a:lnTo>
                <a:lnTo>
                  <a:pt x="0" y="603885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3322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D73488-40C2-4BA4-A812-A2E96940F3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817719"/>
            <a:ext cx="6096000" cy="6040280"/>
          </a:xfrm>
          <a:custGeom>
            <a:avLst/>
            <a:gdLst>
              <a:gd name="connsiteX0" fmla="*/ 0 w 6096000"/>
              <a:gd name="connsiteY0" fmla="*/ 0 h 6040280"/>
              <a:gd name="connsiteX1" fmla="*/ 6096000 w 6096000"/>
              <a:gd name="connsiteY1" fmla="*/ 0 h 6040280"/>
              <a:gd name="connsiteX2" fmla="*/ 6096000 w 6096000"/>
              <a:gd name="connsiteY2" fmla="*/ 6040280 h 6040280"/>
              <a:gd name="connsiteX3" fmla="*/ 0 w 6096000"/>
              <a:gd name="connsiteY3" fmla="*/ 6040280 h 604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40280">
                <a:moveTo>
                  <a:pt x="0" y="0"/>
                </a:moveTo>
                <a:lnTo>
                  <a:pt x="6096000" y="0"/>
                </a:lnTo>
                <a:lnTo>
                  <a:pt x="6096000" y="6040280"/>
                </a:lnTo>
                <a:lnTo>
                  <a:pt x="0" y="604028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d-ID" dirty="0"/>
              <a:t>Insert Image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0763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12099-DFA6-449F-BBA9-044D116F4319}"/>
              </a:ext>
            </a:extLst>
          </p:cNvPr>
          <p:cNvSpPr txBox="1">
            <a:spLocks/>
          </p:cNvSpPr>
          <p:nvPr userDrawn="1"/>
        </p:nvSpPr>
        <p:spPr>
          <a:xfrm>
            <a:off x="11450297" y="6305369"/>
            <a:ext cx="6555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E2D26A1-3617-45C1-AD62-9D2AC7E0DA75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 algn="ctr"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9.jpg"/><Relationship Id="rId3" Type="http://schemas.openxmlformats.org/officeDocument/2006/relationships/image" Target="../media/image2.svg"/><Relationship Id="rId21" Type="http://schemas.openxmlformats.org/officeDocument/2006/relationships/image" Target="../media/image32.jp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28.jpg"/><Relationship Id="rId25" Type="http://schemas.openxmlformats.org/officeDocument/2006/relationships/image" Target="../media/image36.jpeg"/><Relationship Id="rId2" Type="http://schemas.openxmlformats.org/officeDocument/2006/relationships/image" Target="../media/image1.png"/><Relationship Id="rId16" Type="http://schemas.openxmlformats.org/officeDocument/2006/relationships/image" Target="../media/image27.jp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35.jpeg"/><Relationship Id="rId5" Type="http://schemas.openxmlformats.org/officeDocument/2006/relationships/image" Target="../media/image4.svg"/><Relationship Id="rId15" Type="http://schemas.openxmlformats.org/officeDocument/2006/relationships/image" Target="../media/image26.jpg"/><Relationship Id="rId23" Type="http://schemas.openxmlformats.org/officeDocument/2006/relationships/image" Target="../media/image34.jpg"/><Relationship Id="rId10" Type="http://schemas.openxmlformats.org/officeDocument/2006/relationships/image" Target="../media/image9.png"/><Relationship Id="rId19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5.jpg"/><Relationship Id="rId22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41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40.jpeg"/><Relationship Id="rId2" Type="http://schemas.openxmlformats.org/officeDocument/2006/relationships/image" Target="../media/image1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8.jpeg"/><Relationship Id="rId10" Type="http://schemas.openxmlformats.org/officeDocument/2006/relationships/image" Target="../media/image9.png"/><Relationship Id="rId19" Type="http://schemas.openxmlformats.org/officeDocument/2006/relationships/image" Target="../media/image4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44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46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chart" Target="../charts/chart3.xm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chart" Target="../charts/chart6.xm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47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package" Target="../embeddings/Microsoft_Word_Document.docx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microsoft.com/office/2007/relationships/diagramDrawing" Target="../diagrams/drawing1.xm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6" Type="http://schemas.openxmlformats.org/officeDocument/2006/relationships/diagramQuickStyle" Target="../diagrams/quickStyl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microsoft.com/office/2007/relationships/diagramDrawing" Target="../diagrams/drawing2.xm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6" Type="http://schemas.openxmlformats.org/officeDocument/2006/relationships/diagramQuickStyle" Target="../diagrams/quickStyl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diagramLayout" Target="../diagrams/layout2.xml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52.png"/><Relationship Id="rId2" Type="http://schemas.openxmlformats.org/officeDocument/2006/relationships/image" Target="../media/image50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45.jp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5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45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5.jpg"/><Relationship Id="rId2" Type="http://schemas.openxmlformats.org/officeDocument/2006/relationships/image" Target="../media/image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56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4A759BA-984B-44CE-83C4-F5C077A3DF6E}"/>
              </a:ext>
            </a:extLst>
          </p:cNvPr>
          <p:cNvSpPr/>
          <p:nvPr/>
        </p:nvSpPr>
        <p:spPr>
          <a:xfrm>
            <a:off x="0" y="2741770"/>
            <a:ext cx="3200400" cy="411623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CB9AD4-43C4-41BA-A6A3-0944C0CA6AE0}"/>
              </a:ext>
            </a:extLst>
          </p:cNvPr>
          <p:cNvSpPr/>
          <p:nvPr/>
        </p:nvSpPr>
        <p:spPr>
          <a:xfrm>
            <a:off x="0" y="1912248"/>
            <a:ext cx="6833419" cy="3279471"/>
          </a:xfrm>
          <a:prstGeom prst="rect">
            <a:avLst/>
          </a:prstGeom>
          <a:solidFill>
            <a:srgbClr val="AA1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5632FC-7272-46AD-ACAD-B2602719D0BE}"/>
              </a:ext>
            </a:extLst>
          </p:cNvPr>
          <p:cNvSpPr txBox="1"/>
          <p:nvPr/>
        </p:nvSpPr>
        <p:spPr>
          <a:xfrm>
            <a:off x="519112" y="2288219"/>
            <a:ext cx="536257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i="0" dirty="0">
                <a:solidFill>
                  <a:schemeClr val="bg1"/>
                </a:solidFill>
                <a:effectLst/>
                <a:latin typeface="+mj-lt"/>
              </a:rPr>
              <a:t>BASIN TOPLANTISI</a:t>
            </a:r>
          </a:p>
          <a:p>
            <a:endParaRPr lang="en-US" sz="80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A735F-DEF7-41AE-9C6C-BFD14C8AC6E5}"/>
              </a:ext>
            </a:extLst>
          </p:cNvPr>
          <p:cNvSpPr txBox="1"/>
          <p:nvPr/>
        </p:nvSpPr>
        <p:spPr>
          <a:xfrm>
            <a:off x="463345" y="6018954"/>
            <a:ext cx="2273710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tr-TR" sz="1400" i="0" dirty="0">
                <a:solidFill>
                  <a:schemeClr val="bg1"/>
                </a:solidFill>
                <a:effectLst/>
                <a:latin typeface="+mj-lt"/>
              </a:rPr>
              <a:t>Radisson </a:t>
            </a:r>
            <a:r>
              <a:rPr lang="tr-TR" sz="1400" i="0" dirty="0" err="1">
                <a:solidFill>
                  <a:schemeClr val="bg1"/>
                </a:solidFill>
                <a:effectLst/>
                <a:latin typeface="+mj-lt"/>
              </a:rPr>
              <a:t>Blu</a:t>
            </a:r>
            <a:r>
              <a:rPr lang="tr-TR" sz="1400" i="0" dirty="0">
                <a:solidFill>
                  <a:schemeClr val="bg1"/>
                </a:solidFill>
                <a:effectLst/>
                <a:latin typeface="+mj-lt"/>
              </a:rPr>
              <a:t> Hotel, İstanbul Şişli</a:t>
            </a:r>
            <a:endParaRPr lang="en-US" sz="140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DCC55A-8263-40DE-A0D8-A5B3CDC652FF}"/>
              </a:ext>
            </a:extLst>
          </p:cNvPr>
          <p:cNvSpPr/>
          <p:nvPr/>
        </p:nvSpPr>
        <p:spPr>
          <a:xfrm>
            <a:off x="6081252" y="3356789"/>
            <a:ext cx="5181600" cy="1834930"/>
          </a:xfrm>
          <a:prstGeom prst="rect">
            <a:avLst/>
          </a:prstGeom>
          <a:solidFill>
            <a:schemeClr val="bg1"/>
          </a:solidFill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FD44A-B2D3-4218-8D37-F8D171B8AB4D}"/>
              </a:ext>
            </a:extLst>
          </p:cNvPr>
          <p:cNvSpPr txBox="1"/>
          <p:nvPr/>
        </p:nvSpPr>
        <p:spPr>
          <a:xfrm>
            <a:off x="6281631" y="3458646"/>
            <a:ext cx="51668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Bilgehan ENGİN</a:t>
            </a: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UTİKAD </a:t>
            </a:r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Yönetim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Kurulu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Başkanı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tr-T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Ocak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202</a:t>
            </a:r>
            <a:r>
              <a:rPr lang="tr-T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7EC02F41-1A40-58DA-12C5-E8853DD101AB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AB43A824-D00F-B0CE-2F56-4F680AF9D6D4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8DA25EB-2640-93EE-C07D-D84D63B3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636D7841-E2BB-483C-BF17-0B669B46C578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13" name="Grup 12">
              <a:extLst>
                <a:ext uri="{FF2B5EF4-FFF2-40B4-BE49-F238E27FC236}">
                  <a16:creationId xmlns:a16="http://schemas.microsoft.com/office/drawing/2014/main" id="{8726191B-E15A-5DE1-0E07-3818163770A1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60D3067D-A8C0-C237-9E38-B9824B5781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4469C2D6-33D1-FAE8-C31E-B22ED4B23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877ED277-8646-69F6-6B03-24BF20654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7CA2E800-D31C-5699-BE67-DA0247890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A3BA4BFB-EB38-0A44-BDE6-9EBC66B4E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19" name="Resim 18">
            <a:extLst>
              <a:ext uri="{FF2B5EF4-FFF2-40B4-BE49-F238E27FC236}">
                <a16:creationId xmlns:a16="http://schemas.microsoft.com/office/drawing/2014/main" id="{9C7C836A-420D-218B-2EEE-C62DDDC5A8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37" y="1268361"/>
            <a:ext cx="3635844" cy="162323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A360136-C43E-310A-4E99-88AE0B7905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93" y="6018954"/>
            <a:ext cx="1798240" cy="660892"/>
          </a:xfrm>
          <a:prstGeom prst="rect">
            <a:avLst/>
          </a:prstGeom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B437133C-5F16-CAB7-2407-9B9249877D3D}"/>
              </a:ext>
            </a:extLst>
          </p:cNvPr>
          <p:cNvSpPr/>
          <p:nvPr/>
        </p:nvSpPr>
        <p:spPr>
          <a:xfrm>
            <a:off x="3795254" y="6447093"/>
            <a:ext cx="2109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dirty="0">
                <a:latin typeface="+mj-lt"/>
                <a:cs typeface="Arial" panose="020B0604020202020204" pitchFamily="34" charset="0"/>
              </a:rPr>
              <a:t>www.utikad.org.tr</a:t>
            </a:r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38D34722-793E-3575-8EF8-F564487214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09" y="6441867"/>
            <a:ext cx="358702" cy="3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0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965D3-6238-19DA-75A1-06137223D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AA952E0-1346-91D0-ADEE-6FAD12B05C04}"/>
              </a:ext>
            </a:extLst>
          </p:cNvPr>
          <p:cNvSpPr/>
          <p:nvPr/>
        </p:nvSpPr>
        <p:spPr>
          <a:xfrm>
            <a:off x="878593" y="559343"/>
            <a:ext cx="11082468" cy="830997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C41AD-3404-249E-B6D4-C5B40436D9F1}"/>
              </a:ext>
            </a:extLst>
          </p:cNvPr>
          <p:cNvSpPr txBox="1"/>
          <p:nvPr/>
        </p:nvSpPr>
        <p:spPr>
          <a:xfrm>
            <a:off x="927869" y="641714"/>
            <a:ext cx="10929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Müşteriler İçin Beyan Edilmemiş / Gizli Tehlikeli Maddeleri </a:t>
            </a:r>
          </a:p>
          <a:p>
            <a:pPr algn="ctr"/>
            <a:r>
              <a:rPr lang="tr-TR" dirty="0"/>
              <a:t>Önleme Rehberi 2024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1216B770-9779-75D7-2D72-ADED9D57CCCE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FE5FE3AD-61AD-8B9D-D854-04113DEDD860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DF54E04-1A7F-F0DE-7799-2F1FF897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AFAE0706-244A-D2B7-F1C5-97BE04BA9B98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FAE017D7-7861-8BDA-1DD9-496989C33E38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B767D394-0659-0E64-DA80-7D85FEC8A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61A1DB9B-4E27-15F1-5060-BA8EF64F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F736EE7-0A12-D0FA-B8CB-9230CC610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855E7599-F097-FE59-E923-3FF82EA8A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FCDF48FD-0E4E-A309-5ABA-530EC11DB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8473A535-7A55-F88A-1195-10945A1A6790}"/>
              </a:ext>
            </a:extLst>
          </p:cNvPr>
          <p:cNvSpPr/>
          <p:nvPr/>
        </p:nvSpPr>
        <p:spPr>
          <a:xfrm>
            <a:off x="970717" y="3330676"/>
            <a:ext cx="2599555" cy="1044678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Hava Konşimentosunda Dikkat Edilecek Hususlar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AD3FB360-1F0D-2691-0204-2AF5306AF346}"/>
              </a:ext>
            </a:extLst>
          </p:cNvPr>
          <p:cNvSpPr/>
          <p:nvPr/>
        </p:nvSpPr>
        <p:spPr>
          <a:xfrm>
            <a:off x="8755311" y="3428999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Tehlikeli Madde İşaret ve Etiketlerinin Önemi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24217618-7A1D-F83B-F266-72B1A79E59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76674" y="1670204"/>
            <a:ext cx="3438651" cy="486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79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74162-C216-96A8-72C5-E41AD049F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C6BF05A-9383-0EE7-5237-EAD310888C4C}"/>
              </a:ext>
            </a:extLst>
          </p:cNvPr>
          <p:cNvSpPr/>
          <p:nvPr/>
        </p:nvSpPr>
        <p:spPr>
          <a:xfrm>
            <a:off x="878593" y="559343"/>
            <a:ext cx="11082468" cy="830997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7970D-FF02-A189-D50E-84D94A292335}"/>
              </a:ext>
            </a:extLst>
          </p:cNvPr>
          <p:cNvSpPr txBox="1"/>
          <p:nvPr/>
        </p:nvSpPr>
        <p:spPr>
          <a:xfrm>
            <a:off x="927869" y="641714"/>
            <a:ext cx="10929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Dolandırıcılık Teşebbüsleri İçin Alınabilecek Önlemlere Yönelik Tavsiye Rehberi 2024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E7D722D8-790D-B553-B1C3-9675D870A237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5B02F5DE-9884-2E80-BED4-F90CBBA21FBD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FCA0864-9EB4-A411-9014-24230D90C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EEC0269E-227D-F71D-777E-25DB5BD102C2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12FD19F4-4C15-B59A-7625-09F0CE8D1EC7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4EBC3BB7-0583-6FA4-B2DC-4DD04B5AC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C07F67C0-37A4-72DF-0BD6-ABFE0B67E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A4BE77E5-34F0-B91E-9C4A-435C909B3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666862E9-4C62-B7F8-CF2F-4EDE3151F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5F25703-60FC-D4CF-8668-61AC79179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FF80D3F-10B9-9BA0-03DB-1E19266350EC}"/>
              </a:ext>
            </a:extLst>
          </p:cNvPr>
          <p:cNvSpPr/>
          <p:nvPr/>
        </p:nvSpPr>
        <p:spPr>
          <a:xfrm>
            <a:off x="1008884" y="3429000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Dikkat Edilmesinde Fayda Görülen Tavsiyeler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FC0FB10-2E91-2F58-DDBE-19EEDE56FD4B}"/>
              </a:ext>
            </a:extLst>
          </p:cNvPr>
          <p:cNvSpPr/>
          <p:nvPr/>
        </p:nvSpPr>
        <p:spPr>
          <a:xfrm>
            <a:off x="8755311" y="3428999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Risk Analizi Yapılmasının Önemi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A764D3-410E-D651-EED7-8A70F793B4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4857" y="1606004"/>
            <a:ext cx="3562286" cy="499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5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F12DF-69F8-2842-319F-CD59C7BBC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C84CA71-5166-E4B2-2275-C35A632FA788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6806B-9590-27BC-2354-37324A044517}"/>
              </a:ext>
            </a:extLst>
          </p:cNvPr>
          <p:cNvSpPr txBox="1"/>
          <p:nvPr/>
        </p:nvSpPr>
        <p:spPr>
          <a:xfrm>
            <a:off x="1134346" y="641714"/>
            <a:ext cx="530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UTİKAD TV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8400F4EA-2ABB-1B3D-121C-D9BE1F5968DA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053B1D4F-0295-E326-A705-7DCD2E6E640E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912290E-D205-C271-025B-2663A76F0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01CE52DA-9941-4B7D-61DB-B61FE4DC7E01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46F4B228-8148-AB1E-1C1C-BCB795C1DA5D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11686A2-F451-173F-6205-42D8ADBA79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F820DFBD-F41C-9734-31E9-C24E2DD56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39E05683-BF1F-3643-DB28-CC291F31D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3FCE741E-9E0F-E3B6-9DEA-F7B793D8D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19023DC7-A72C-C407-73EA-13CF8F976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4" name="Resim 3" descr="metin, adam, insan, takım elbise, giyim içeren bir resim&#10;&#10;Açıklama otomatik olarak oluşturuldu">
            <a:extLst>
              <a:ext uri="{FF2B5EF4-FFF2-40B4-BE49-F238E27FC236}">
                <a16:creationId xmlns:a16="http://schemas.microsoft.com/office/drawing/2014/main" id="{C4A9A52C-1C8E-804F-B9BA-46ECDA506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7270" y="1922770"/>
            <a:ext cx="2509200" cy="1411425"/>
          </a:xfrm>
          <a:prstGeom prst="rect">
            <a:avLst/>
          </a:prstGeom>
        </p:spPr>
      </p:pic>
      <p:pic>
        <p:nvPicPr>
          <p:cNvPr id="11" name="Resim 10" descr="metin, insan yüzü, giyim, kadın içeren bir resim&#10;&#10;Açıklama otomatik olarak oluşturuldu">
            <a:extLst>
              <a:ext uri="{FF2B5EF4-FFF2-40B4-BE49-F238E27FC236}">
                <a16:creationId xmlns:a16="http://schemas.microsoft.com/office/drawing/2014/main" id="{ACE10933-10A0-7FA9-B45D-FBD8AEF7C1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7095" y="1937395"/>
            <a:ext cx="2483200" cy="1396800"/>
          </a:xfrm>
          <a:prstGeom prst="rect">
            <a:avLst/>
          </a:prstGeom>
        </p:spPr>
      </p:pic>
      <p:pic>
        <p:nvPicPr>
          <p:cNvPr id="13" name="Resim 12" descr="insan yüzü, metin, giyim, kadın içeren bir resim&#10;&#10;Açıklama otomatik olarak oluşturuldu">
            <a:extLst>
              <a:ext uri="{FF2B5EF4-FFF2-40B4-BE49-F238E27FC236}">
                <a16:creationId xmlns:a16="http://schemas.microsoft.com/office/drawing/2014/main" id="{D8C02CD6-666D-A2F4-4633-39DC27BB65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0920" y="1926039"/>
            <a:ext cx="2509200" cy="1411425"/>
          </a:xfrm>
          <a:prstGeom prst="rect">
            <a:avLst/>
          </a:prstGeom>
        </p:spPr>
      </p:pic>
      <p:pic>
        <p:nvPicPr>
          <p:cNvPr id="28" name="Resim 27" descr="metin, giyim, takım elbise, adam, insan içeren bir resim&#10;&#10;Açıklama otomatik olarak oluşturuldu">
            <a:extLst>
              <a:ext uri="{FF2B5EF4-FFF2-40B4-BE49-F238E27FC236}">
                <a16:creationId xmlns:a16="http://schemas.microsoft.com/office/drawing/2014/main" id="{373DAB8A-8258-606E-41E5-0648B2D658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3270" y="3429000"/>
            <a:ext cx="2483200" cy="1396800"/>
          </a:xfrm>
          <a:prstGeom prst="rect">
            <a:avLst/>
          </a:prstGeom>
        </p:spPr>
      </p:pic>
      <p:pic>
        <p:nvPicPr>
          <p:cNvPr id="30" name="Resim 29" descr="giyim, insan yüzü, metin, adam, insan içeren bir resim&#10;&#10;Açıklama otomatik olarak oluşturuldu">
            <a:extLst>
              <a:ext uri="{FF2B5EF4-FFF2-40B4-BE49-F238E27FC236}">
                <a16:creationId xmlns:a16="http://schemas.microsoft.com/office/drawing/2014/main" id="{B84C91E6-B0C0-AED9-49E6-C6CC2E8BAA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095" y="3446459"/>
            <a:ext cx="2483200" cy="1396800"/>
          </a:xfrm>
          <a:prstGeom prst="rect">
            <a:avLst/>
          </a:prstGeom>
        </p:spPr>
      </p:pic>
      <p:pic>
        <p:nvPicPr>
          <p:cNvPr id="32" name="Resim 31" descr="metin, adam, insan, insan yüzü, giyim içeren bir resim&#10;&#10;Açıklama otomatik olarak oluşturuldu">
            <a:extLst>
              <a:ext uri="{FF2B5EF4-FFF2-40B4-BE49-F238E27FC236}">
                <a16:creationId xmlns:a16="http://schemas.microsoft.com/office/drawing/2014/main" id="{00414044-9F2B-DFFC-24BE-DA940753D1B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20" y="3446459"/>
            <a:ext cx="2483200" cy="1396800"/>
          </a:xfrm>
          <a:prstGeom prst="rect">
            <a:avLst/>
          </a:prstGeom>
        </p:spPr>
      </p:pic>
      <p:pic>
        <p:nvPicPr>
          <p:cNvPr id="34" name="Resim 33" descr="metin, adam, insan, insan yüzü, giyim içeren bir resim&#10;&#10;Açıklama otomatik olarak oluşturuldu">
            <a:extLst>
              <a:ext uri="{FF2B5EF4-FFF2-40B4-BE49-F238E27FC236}">
                <a16:creationId xmlns:a16="http://schemas.microsoft.com/office/drawing/2014/main" id="{0B021969-B671-F650-F035-9D09C82736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0" y="4901857"/>
            <a:ext cx="2483200" cy="1396800"/>
          </a:xfrm>
          <a:prstGeom prst="rect">
            <a:avLst/>
          </a:prstGeom>
        </p:spPr>
      </p:pic>
      <p:pic>
        <p:nvPicPr>
          <p:cNvPr id="36" name="Resim 35" descr="metin, takım elbise, adam, insan, insan yüzü içeren bir resim&#10;&#10;Açıklama otomatik olarak oluşturuldu">
            <a:extLst>
              <a:ext uri="{FF2B5EF4-FFF2-40B4-BE49-F238E27FC236}">
                <a16:creationId xmlns:a16="http://schemas.microsoft.com/office/drawing/2014/main" id="{F765A6ED-4EBC-23FD-939D-3D189310FA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87095" y="4922940"/>
            <a:ext cx="2483200" cy="1396800"/>
          </a:xfrm>
          <a:prstGeom prst="rect">
            <a:avLst/>
          </a:prstGeom>
        </p:spPr>
      </p:pic>
      <p:pic>
        <p:nvPicPr>
          <p:cNvPr id="38" name="Resim 37" descr="takım elbise, metin, insan yüzü, gülümsemek, gülüş içeren bir resim&#10;&#10;Açıklama otomatik olarak oluşturuldu">
            <a:extLst>
              <a:ext uri="{FF2B5EF4-FFF2-40B4-BE49-F238E27FC236}">
                <a16:creationId xmlns:a16="http://schemas.microsoft.com/office/drawing/2014/main" id="{2B4FC052-621D-396A-D8A1-9E5246A2FD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20" y="4952254"/>
            <a:ext cx="2483200" cy="1396800"/>
          </a:xfrm>
          <a:prstGeom prst="rect">
            <a:avLst/>
          </a:prstGeom>
        </p:spPr>
      </p:pic>
      <p:pic>
        <p:nvPicPr>
          <p:cNvPr id="40" name="Resim 39" descr="metin, insan yüzü, adam, insan, giyim içeren bir resim&#10;&#10;Açıklama otomatik olarak oluşturuldu">
            <a:extLst>
              <a:ext uri="{FF2B5EF4-FFF2-40B4-BE49-F238E27FC236}">
                <a16:creationId xmlns:a16="http://schemas.microsoft.com/office/drawing/2014/main" id="{2234D766-4971-CB77-4D71-6AE3786E1F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17431" y="4952254"/>
            <a:ext cx="2483200" cy="1396800"/>
          </a:xfrm>
          <a:prstGeom prst="rect">
            <a:avLst/>
          </a:prstGeom>
        </p:spPr>
      </p:pic>
      <p:pic>
        <p:nvPicPr>
          <p:cNvPr id="42" name="Resim 41" descr="metin, takım elbise, giyim, adam, insan içeren bir resim&#10;&#10;Açıklama otomatik olarak oluşturuldu">
            <a:extLst>
              <a:ext uri="{FF2B5EF4-FFF2-40B4-BE49-F238E27FC236}">
                <a16:creationId xmlns:a16="http://schemas.microsoft.com/office/drawing/2014/main" id="{E978CD66-2290-CA77-9952-C359284ADF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45" y="3446459"/>
            <a:ext cx="2483200" cy="1396800"/>
          </a:xfrm>
          <a:prstGeom prst="rect">
            <a:avLst/>
          </a:prstGeom>
        </p:spPr>
      </p:pic>
      <p:pic>
        <p:nvPicPr>
          <p:cNvPr id="44" name="Resim 43" descr="metin, insan yüzü, giyim, adam, insan içeren bir resim&#10;&#10;Açıklama otomatik olarak oluşturuldu">
            <a:extLst>
              <a:ext uri="{FF2B5EF4-FFF2-40B4-BE49-F238E27FC236}">
                <a16:creationId xmlns:a16="http://schemas.microsoft.com/office/drawing/2014/main" id="{93F224DF-D45D-4CC3-F2B5-1B1D9E88287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431" y="1953033"/>
            <a:ext cx="2483200" cy="13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C696-4836-4FA4-6B19-BE3804BE4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4F119E5-EA88-16EF-E30B-DD55FC88E2CD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15252E-603A-35F2-3B1E-BBD8464A2A91}"/>
              </a:ext>
            </a:extLst>
          </p:cNvPr>
          <p:cNvSpPr txBox="1"/>
          <p:nvPr/>
        </p:nvSpPr>
        <p:spPr>
          <a:xfrm>
            <a:off x="1134346" y="641714"/>
            <a:ext cx="530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Türkiye Logistics </a:t>
            </a:r>
            <a:r>
              <a:rPr lang="tr-TR" dirty="0" err="1"/>
              <a:t>Summit</a:t>
            </a:r>
            <a:r>
              <a:rPr lang="tr-TR" dirty="0"/>
              <a:t> 2024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2A5DEA6E-E959-9B58-880E-BE1D6D502E11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461CD4C8-A551-038F-A81A-D3EC9EFCFE0D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AF3AE55-29A1-F874-267B-C5313C02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1C8781D5-BE96-4FA4-D6C7-73C222CA66C6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013512DA-0A5D-3748-576A-F0F17FB8B3A7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0A09657A-9B4C-755F-FD07-0034BF1F2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20E839E3-0CEE-3CC9-CDD6-A1DC022E83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AE125C11-F7C6-7011-9544-DAEFC7BF0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B3C0154F-D5F5-73BA-14E1-6CD093CA3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EF9944B4-9E17-08D0-A541-AB038DDD7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12" name="Resim 11" descr="giyim, metin, kişi, şahıs, oditoryum içeren bir resim&#10;&#10;Açıklama otomatik olarak oluşturuldu">
            <a:extLst>
              <a:ext uri="{FF2B5EF4-FFF2-40B4-BE49-F238E27FC236}">
                <a16:creationId xmlns:a16="http://schemas.microsoft.com/office/drawing/2014/main" id="{223B13C1-4379-16F2-D948-CA95AD6A48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0" y="1620774"/>
            <a:ext cx="3169011" cy="21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esim 13" descr="giyim, kişi, şahıs, adam, insan, gülümsemek, gülüş içeren bir resim&#10;&#10;Açıklama otomatik olarak oluşturuldu">
            <a:extLst>
              <a:ext uri="{FF2B5EF4-FFF2-40B4-BE49-F238E27FC236}">
                <a16:creationId xmlns:a16="http://schemas.microsoft.com/office/drawing/2014/main" id="{63E6876F-BC54-C7BF-6186-6E9AFE49F8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20" y="1620774"/>
            <a:ext cx="3177186" cy="21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Resim 17" descr="metin, kişi, şahıs, insanlar, işaret içeren bir resim&#10;&#10;Açıklama otomatik olarak oluşturuldu">
            <a:extLst>
              <a:ext uri="{FF2B5EF4-FFF2-40B4-BE49-F238E27FC236}">
                <a16:creationId xmlns:a16="http://schemas.microsoft.com/office/drawing/2014/main" id="{7C64DC1F-8231-BC65-0F48-3648B3E404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93" y="4466932"/>
            <a:ext cx="3171328" cy="21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Resim 18" descr="giyim, kişi, şahıs, iç mekan, oditoryum içeren bir resim&#10;&#10;Açıklama otomatik olarak oluşturuldu">
            <a:extLst>
              <a:ext uri="{FF2B5EF4-FFF2-40B4-BE49-F238E27FC236}">
                <a16:creationId xmlns:a16="http://schemas.microsoft.com/office/drawing/2014/main" id="{B99CD4BB-5D64-7D76-77F5-A78BB73F61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62" y="4466932"/>
            <a:ext cx="3175201" cy="21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Resim 22" descr="metin, giyim, adam, insan, Toplantı içeren bir resim&#10;&#10;Açıklama otomatik olarak oluşturuldu">
            <a:extLst>
              <a:ext uri="{FF2B5EF4-FFF2-40B4-BE49-F238E27FC236}">
                <a16:creationId xmlns:a16="http://schemas.microsoft.com/office/drawing/2014/main" id="{8E9D5704-7D6B-4745-F9D4-89C78CC297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3" y="1620774"/>
            <a:ext cx="2822400" cy="21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Resim 23" descr="metin, giyim, adam, insan, sunum içeren bir resim&#10;&#10;Açıklama otomatik olarak oluşturuldu">
            <a:extLst>
              <a:ext uri="{FF2B5EF4-FFF2-40B4-BE49-F238E27FC236}">
                <a16:creationId xmlns:a16="http://schemas.microsoft.com/office/drawing/2014/main" id="{132094AD-0BC0-2BA8-2884-E012C8F4DC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3" y="4466932"/>
            <a:ext cx="2822400" cy="21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24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FFDC6960-9767-FE2E-BC0F-6F477865F041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4" name="Dikdörtgen: Köşeleri Yuvarlatılmış 3">
              <a:extLst>
                <a:ext uri="{FF2B5EF4-FFF2-40B4-BE49-F238E27FC236}">
                  <a16:creationId xmlns:a16="http://schemas.microsoft.com/office/drawing/2014/main" id="{D7A47FFF-5607-AC69-0056-23DA7A2A56E2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9C74D15-F05C-EBC4-37A1-DFA8DD699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D25B4BC3-9BA3-8CF3-569B-E17203C20943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1B0671BC-29FA-5931-93A5-B976FB67C973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4991552E-6C54-8C3E-F1D3-41EE95C9F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6675F667-5174-8EC9-5BAD-AC2D22D8F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52D1FBE1-8B96-124C-E9BE-B7E8C9C9F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138890DD-97D4-8187-AE73-C12026CF6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E34F3F39-2BC4-53E9-0F16-CA6698C54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3" name="Rectangle 16">
            <a:extLst>
              <a:ext uri="{FF2B5EF4-FFF2-40B4-BE49-F238E27FC236}">
                <a16:creationId xmlns:a16="http://schemas.microsoft.com/office/drawing/2014/main" id="{74DD91FC-3277-50F3-57B6-515564670031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0442D40-C8D7-C176-D93C-2246A7A0FE4B}"/>
              </a:ext>
            </a:extLst>
          </p:cNvPr>
          <p:cNvSpPr txBox="1"/>
          <p:nvPr/>
        </p:nvSpPr>
        <p:spPr>
          <a:xfrm>
            <a:off x="1134346" y="641714"/>
            <a:ext cx="530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Türkiye Logistics </a:t>
            </a:r>
            <a:r>
              <a:rPr lang="tr-TR" dirty="0" err="1"/>
              <a:t>Summit</a:t>
            </a:r>
            <a:r>
              <a:rPr lang="tr-TR" dirty="0"/>
              <a:t> 2024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BF2C294-7CF5-6A39-4817-20D362E51B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703" y="1518045"/>
            <a:ext cx="11228593" cy="478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73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9C09EF08-4FC7-44CD-7D25-90AA2B061462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4" name="Dikdörtgen: Köşeleri Yuvarlatılmış 3">
              <a:extLst>
                <a:ext uri="{FF2B5EF4-FFF2-40B4-BE49-F238E27FC236}">
                  <a16:creationId xmlns:a16="http://schemas.microsoft.com/office/drawing/2014/main" id="{41233851-B0DA-EF7B-0023-F6F140C3EABF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DAEE8C6-C7F1-337D-54EA-90A0D99FA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69477849-4EF8-4A01-6716-32A80C6F1396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B8635A7E-89C5-E996-978A-9BDF0DD85D7D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E149D942-51D2-EF00-6CF7-E0107CEBB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3A1E398B-FD4A-D003-7192-D6F76E768C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DC59856D-4CEB-05C7-4238-667FCA6CA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DD27A4FC-BF42-7819-D70D-C763BA9EE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3353275A-71A0-0F43-8EEF-42E7A6F2B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15" name="utikad after (2)">
            <a:hlinkClick r:id="" action="ppaction://media"/>
            <a:extLst>
              <a:ext uri="{FF2B5EF4-FFF2-40B4-BE49-F238E27FC236}">
                <a16:creationId xmlns:a16="http://schemas.microsoft.com/office/drawing/2014/main" id="{FA0BD5CA-4D19-5294-EFCD-76734C198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E4A68-34D9-3138-C453-05F1AC10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F84E4B-6C9D-B4D3-5BDE-CA33660C3503}"/>
              </a:ext>
            </a:extLst>
          </p:cNvPr>
          <p:cNvSpPr/>
          <p:nvPr/>
        </p:nvSpPr>
        <p:spPr>
          <a:xfrm>
            <a:off x="1079174" y="2826178"/>
            <a:ext cx="10033652" cy="1205644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BBD77-5106-7E89-92C4-BF66C71E5DD9}"/>
              </a:ext>
            </a:extLst>
          </p:cNvPr>
          <p:cNvSpPr txBox="1"/>
          <p:nvPr/>
        </p:nvSpPr>
        <p:spPr>
          <a:xfrm>
            <a:off x="2267462" y="3075057"/>
            <a:ext cx="7657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sz="4000" dirty="0"/>
              <a:t>2024 Dış Ticaret İstatistikleri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3F4947F3-876E-CF12-9E66-00B7CA0937C6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8A3AED70-2C31-768F-2D42-15A48A5F3BE3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6D5E829-F5D4-B36D-45C4-1DDD83CCB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FCF6F3E4-782C-9F25-A19D-E3CAA052AB5B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FBB616CC-4307-2F3C-1264-1E747DD3008D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3FF3BCCB-D870-2A13-3CC7-E3AF9CDD1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04AAE089-A575-5CB6-007C-BE5B81287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77AA5935-A328-B6B3-1999-174C5D2E8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D472980-19B3-83A5-7D23-2F8B17CCB0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0D57EB5E-B60A-8C19-BC72-9FEB0663B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45858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6FAB-2C58-5F1D-D04E-F36AD394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822946-BB65-B623-DF35-5528C1EECB86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99CB6B-2FB8-B6F1-A689-515ED5A087A1}"/>
              </a:ext>
            </a:extLst>
          </p:cNvPr>
          <p:cNvSpPr txBox="1"/>
          <p:nvPr/>
        </p:nvSpPr>
        <p:spPr>
          <a:xfrm>
            <a:off x="1134346" y="641714"/>
            <a:ext cx="530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Dış Ticaret İstatistikleri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2489597D-02C6-90D4-3615-4F1BA7076B2C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6063F10B-F458-F386-1B95-D4BA54F85793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7466B28-15B8-D8D7-B3F6-FF2695219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40B54AAE-0F63-6D29-CE49-B6C9E92A933C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DC158673-1274-5047-441D-8129E0DE5A32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EC7A4018-F374-2535-9399-1A45EAC81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A5BAF23B-E505-7B73-FAA6-BCD45EC1B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53D43E79-1E87-D181-48D2-33689CEA9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A48F073B-C886-AFB5-1D8B-5F516A0FA7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B05624C7-C06A-C00F-DA5C-6E00CCBBA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30237BCE-E066-A63A-F9B7-4B24935E5DEE}"/>
              </a:ext>
            </a:extLst>
          </p:cNvPr>
          <p:cNvSpPr txBox="1"/>
          <p:nvPr/>
        </p:nvSpPr>
        <p:spPr>
          <a:xfrm>
            <a:off x="1221922" y="1799684"/>
            <a:ext cx="8371640" cy="379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ct val="0"/>
              </a:spcBef>
              <a:buBlip>
                <a:blip r:embed="rId14"/>
              </a:buBlip>
              <a:defRPr/>
            </a:pPr>
            <a:r>
              <a:rPr lang="tr-TR" dirty="0">
                <a:cs typeface="Arial" panose="020B0604020202020204" pitchFamily="34" charset="0"/>
              </a:rPr>
              <a:t>Mal Ticareti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tr-TR" dirty="0">
                <a:cs typeface="Arial" panose="020B0604020202020204" pitchFamily="34" charset="0"/>
              </a:rPr>
              <a:t>    2024 yılında;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344 milyar 85 milyon $ ithalat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261 milyar 925 milyon $ ihracat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endParaRPr lang="tr-TR" dirty="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Blip>
                <a:blip r:embed="rId14"/>
              </a:buBlip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Hizmet İhracatı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tr-TR" dirty="0">
                <a:cs typeface="Arial" panose="020B0604020202020204" pitchFamily="34" charset="0"/>
              </a:rPr>
              <a:t>Ocak-Ekim 2024 döneminde; 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112,5 milyar $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Yük gelirleri 14 milyar 875 milyon $</a:t>
            </a:r>
          </a:p>
        </p:txBody>
      </p:sp>
      <p:pic>
        <p:nvPicPr>
          <p:cNvPr id="4" name="Picture 2" descr="container ship in the harbor in asia , - ihracat stok fotoğraflar ve resimler">
            <a:extLst>
              <a:ext uri="{FF2B5EF4-FFF2-40B4-BE49-F238E27FC236}">
                <a16:creationId xmlns:a16="http://schemas.microsoft.com/office/drawing/2014/main" id="{7ABD8788-D4D4-B9B2-D97E-D85E8141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44" y="2531157"/>
            <a:ext cx="4075734" cy="231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88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4BB62-CBA9-76D9-9D9B-3A69947FC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659182E-7689-0CD5-98FA-307ECD19BA8A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75CD68-75A9-E855-CE23-88CDB0994F0A}"/>
              </a:ext>
            </a:extLst>
          </p:cNvPr>
          <p:cNvSpPr txBox="1"/>
          <p:nvPr/>
        </p:nvSpPr>
        <p:spPr>
          <a:xfrm>
            <a:off x="1134346" y="641714"/>
            <a:ext cx="530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Dış Ticaret İstatistikleri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7876624B-D599-D126-DC6A-8457D90C94BC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903F9FBA-730D-9E7E-508B-326AF5190461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6E73FC1-2E3B-8CE3-D4FE-A1DA4FE9E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233B5CCF-58A1-9C4E-9DF3-CECB4ABEA4DC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FC579D0E-F85F-EF11-9CAC-6A44588B8774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E0ACEA41-39FC-8370-27F8-EC71D25AD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558EE66E-9FDF-1D12-54F1-5C6497D4C3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ED245DB-02ED-18C1-2B7D-799C61461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B8DE4EC8-7C1F-FCA4-9ED4-1267B2214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3E1DA61B-C500-3A1D-08BA-2AA258B95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3" name="Metin kutusu 2">
            <a:extLst>
              <a:ext uri="{FF2B5EF4-FFF2-40B4-BE49-F238E27FC236}">
                <a16:creationId xmlns:a16="http://schemas.microsoft.com/office/drawing/2014/main" id="{E4AD512C-473D-CC59-B08F-4D06DDFF23BA}"/>
              </a:ext>
            </a:extLst>
          </p:cNvPr>
          <p:cNvSpPr txBox="1"/>
          <p:nvPr/>
        </p:nvSpPr>
        <p:spPr>
          <a:xfrm>
            <a:off x="810954" y="1623085"/>
            <a:ext cx="5084465" cy="33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ct val="0"/>
              </a:spcBef>
              <a:buBlip>
                <a:blip r:embed="rId14"/>
              </a:buBlip>
              <a:defRPr/>
            </a:pPr>
            <a:r>
              <a:rPr lang="tr-TR" b="1" dirty="0">
                <a:cs typeface="Arial" panose="020B0604020202020204" pitchFamily="34" charset="0"/>
              </a:rPr>
              <a:t>Türkiye’nin Hizmet Gelirleri ve Giderleri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tr-TR" dirty="0">
                <a:cs typeface="Arial" panose="020B0604020202020204" pitchFamily="34" charset="0"/>
              </a:rPr>
              <a:t>    2023 yılında;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106 milyar 26 milyon $ Gelir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49 milyar 223 milyon $ Gider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tr-TR" dirty="0">
                <a:cs typeface="Arial" panose="020B0604020202020204" pitchFamily="34" charset="0"/>
              </a:rPr>
              <a:t>2024 yılında (Ocak –Ağustos); 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73 milyar 971 milyon $ Gelir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34 milyar 766 milyon $ Gider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8DE80BD-141F-EC80-24CA-9E7828D0C897}"/>
              </a:ext>
            </a:extLst>
          </p:cNvPr>
          <p:cNvSpPr txBox="1"/>
          <p:nvPr/>
        </p:nvSpPr>
        <p:spPr>
          <a:xfrm>
            <a:off x="6196752" y="1622704"/>
            <a:ext cx="5146233" cy="379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ct val="0"/>
              </a:spcBef>
              <a:buBlip>
                <a:blip r:embed="rId14"/>
              </a:buBlip>
              <a:defRPr/>
            </a:pPr>
            <a:r>
              <a:rPr lang="tr-TR" b="1" dirty="0">
                <a:cs typeface="Arial" panose="020B0604020202020204" pitchFamily="34" charset="0"/>
              </a:rPr>
              <a:t>Türkiye’nin Hizmet Gelirleri İçerisinde Lojistik ve Taşımacılık Hizmetinin Oranı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defRPr/>
            </a:pPr>
            <a:r>
              <a:rPr lang="tr-TR" dirty="0">
                <a:cs typeface="Arial" panose="020B0604020202020204" pitchFamily="34" charset="0"/>
              </a:rPr>
              <a:t>    2023 yılında;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38 milyar 931 milyon $ Gelir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%3</a:t>
            </a:r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6,71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tr-TR" dirty="0">
                <a:cs typeface="Arial" panose="020B0604020202020204" pitchFamily="34" charset="0"/>
              </a:rPr>
              <a:t>2024 yılında (Ocak –Ağustos); 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26 milyar 347 milyon $ Gelir</a:t>
            </a:r>
          </a:p>
          <a:p>
            <a:pPr marL="742950" lvl="1" indent="-285750" algn="just">
              <a:lnSpc>
                <a:spcPct val="15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tr-TR" dirty="0">
                <a:cs typeface="Arial" panose="020B0604020202020204" pitchFamily="34" charset="0"/>
              </a:rPr>
              <a:t>%35,61</a:t>
            </a:r>
          </a:p>
        </p:txBody>
      </p:sp>
    </p:spTree>
    <p:extLst>
      <p:ext uri="{BB962C8B-B14F-4D97-AF65-F5344CB8AC3E}">
        <p14:creationId xmlns:p14="http://schemas.microsoft.com/office/powerpoint/2010/main" val="64118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3C436-A968-E1BC-6037-9CA991A27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001F8AB-0B8D-7485-AA3D-BAEC5087B301}"/>
              </a:ext>
            </a:extLst>
          </p:cNvPr>
          <p:cNvSpPr/>
          <p:nvPr/>
        </p:nvSpPr>
        <p:spPr>
          <a:xfrm>
            <a:off x="1079174" y="2625213"/>
            <a:ext cx="10033652" cy="14066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66CB2-B196-3B51-AF7D-1F19568091E1}"/>
              </a:ext>
            </a:extLst>
          </p:cNvPr>
          <p:cNvSpPr txBox="1"/>
          <p:nvPr/>
        </p:nvSpPr>
        <p:spPr>
          <a:xfrm>
            <a:off x="2011651" y="2767280"/>
            <a:ext cx="81686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sz="4000" dirty="0"/>
              <a:t>2024 (Ocak-Ekim) Taşımacılık İstatistikleri 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30CB8D39-0876-EEF7-927E-1535C5C91F1C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B384BA88-E127-3F3A-208B-1FB2C0AE99DA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4AB03B9-6559-9668-BE01-EA5E4C10A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4097F7FB-B6CC-F02E-2A92-6CB5C876324A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0E679016-5B94-C760-58B4-73FC715E57D0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5087D720-684A-A9BD-FA9C-0D43355BB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7E13621E-B531-BA21-D609-A32D6D8DF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64FCE24F-2BB7-18A4-50EE-6B173E05B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13DEA6EC-F014-C577-C40B-04C35CCD0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3B584669-10AF-4BEB-51A6-D30D9D1CE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7510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052C42D-21D2-4FBC-B2DD-6A62E33F4A94}"/>
              </a:ext>
            </a:extLst>
          </p:cNvPr>
          <p:cNvSpPr/>
          <p:nvPr/>
        </p:nvSpPr>
        <p:spPr>
          <a:xfrm>
            <a:off x="1278194" y="821089"/>
            <a:ext cx="10033652" cy="1205644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D81B9-2644-473F-BA3A-9ACDBFC17925}"/>
              </a:ext>
            </a:extLst>
          </p:cNvPr>
          <p:cNvSpPr txBox="1"/>
          <p:nvPr/>
        </p:nvSpPr>
        <p:spPr>
          <a:xfrm>
            <a:off x="1756154" y="1147950"/>
            <a:ext cx="86796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UTİKAD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Basın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Toplantısı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79B38AB2-6E3F-CCB3-D41C-7D1AAA8BF0A7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3AF40D07-926B-BDD7-697F-A6637AAE80A7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87841E5-6963-5669-5E45-D9874CF60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034F4271-C389-46B4-44C6-13063FF5C469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94683C7C-015D-47D6-9EBD-271D72B0AF97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807E70F9-3476-A024-4F1A-E6119516C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84359691-2423-EAD3-B1EF-1E1CA477E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4B55CE69-8069-A3C6-B933-1839C7E77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0FE220A6-0EC4-7738-BBB8-47D98D688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62CC73C2-51DC-8F8F-0FC5-A07F1D9E3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9543E237-2D15-758B-4A5B-4443CD96DA00}"/>
              </a:ext>
            </a:extLst>
          </p:cNvPr>
          <p:cNvSpPr txBox="1"/>
          <p:nvPr/>
        </p:nvSpPr>
        <p:spPr>
          <a:xfrm>
            <a:off x="1526375" y="2669299"/>
            <a:ext cx="95372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2024 Yılında Öne Çıkan Gelişmeler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2024 (Ocak-Ekim) Taşımacılık İstatistikleri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2025 Yılı Beklentileri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2025 Yılı İçin Planlanan UTİKAD Çalışmaları</a:t>
            </a:r>
          </a:p>
        </p:txBody>
      </p:sp>
    </p:spTree>
    <p:extLst>
      <p:ext uri="{BB962C8B-B14F-4D97-AF65-F5344CB8AC3E}">
        <p14:creationId xmlns:p14="http://schemas.microsoft.com/office/powerpoint/2010/main" val="1199497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82F9-943C-7995-F52C-793910AF0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7E7DE5-EBE6-85F6-C1FF-5B39BC6DF8AB}"/>
              </a:ext>
            </a:extLst>
          </p:cNvPr>
          <p:cNvSpPr/>
          <p:nvPr/>
        </p:nvSpPr>
        <p:spPr>
          <a:xfrm>
            <a:off x="878593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08A4E-0B05-9BC8-E63F-BB59673DCD8E}"/>
              </a:ext>
            </a:extLst>
          </p:cNvPr>
          <p:cNvSpPr txBox="1"/>
          <p:nvPr/>
        </p:nvSpPr>
        <p:spPr>
          <a:xfrm>
            <a:off x="1134346" y="641714"/>
            <a:ext cx="9337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Değer Bazında Dış Ticaretin Taşıma </a:t>
            </a:r>
            <a:br>
              <a:rPr lang="tr-TR" dirty="0"/>
            </a:br>
            <a:r>
              <a:rPr lang="tr-TR" dirty="0"/>
              <a:t>Türlerine Göre Dağılımı – 2024 Ocak-Ekim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0E52DDDA-1092-58D2-630C-83F34E6E2251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BC680339-B8AA-ADE3-F7DA-999234237404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0BC93BF-E4F1-02DB-4E48-1A697BA8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DD57E5CC-1ABF-843A-81EA-E622C3F0CC82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E5F81A75-697C-F0F2-9BD0-58DE84B2D4EA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BC30E8B6-93CE-A272-34F1-35892C663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75940C49-5EF2-3E34-7BC7-33EEA6D54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37D74835-4B52-58F3-2DA9-7A6E7A707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688F62EA-368B-3F60-67A7-7930E27C5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BB609B93-FFA9-C349-AAA2-24A4B5DBC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3" name="Metin kutusu 1">
            <a:extLst>
              <a:ext uri="{FF2B5EF4-FFF2-40B4-BE49-F238E27FC236}">
                <a16:creationId xmlns:a16="http://schemas.microsoft.com/office/drawing/2014/main" id="{1F72E4A9-CC75-6CA0-0474-170163E157A5}"/>
              </a:ext>
            </a:extLst>
          </p:cNvPr>
          <p:cNvSpPr txBox="1"/>
          <p:nvPr/>
        </p:nvSpPr>
        <p:spPr>
          <a:xfrm>
            <a:off x="145774" y="6500343"/>
            <a:ext cx="2611494" cy="18181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Kaynak: TÜİK</a:t>
            </a:r>
          </a:p>
        </p:txBody>
      </p:sp>
      <p:graphicFrame>
        <p:nvGraphicFramePr>
          <p:cNvPr id="14" name="Grafik 13">
            <a:extLst>
              <a:ext uri="{FF2B5EF4-FFF2-40B4-BE49-F238E27FC236}">
                <a16:creationId xmlns:a16="http://schemas.microsoft.com/office/drawing/2014/main" id="{EE46B473-13ED-0AC0-B01A-68D0DAD469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856976"/>
              </p:ext>
            </p:extLst>
          </p:nvPr>
        </p:nvGraphicFramePr>
        <p:xfrm>
          <a:off x="1853400" y="1854508"/>
          <a:ext cx="8485200" cy="455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179109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F12A7-EC94-B152-01BF-423CF25C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03D9B7-A334-BF4D-FF50-2B6D6CC9A0E7}"/>
              </a:ext>
            </a:extLst>
          </p:cNvPr>
          <p:cNvSpPr/>
          <p:nvPr/>
        </p:nvSpPr>
        <p:spPr>
          <a:xfrm>
            <a:off x="878593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F48EA6-F9E2-4AED-4AAE-9C1A171D3F9B}"/>
              </a:ext>
            </a:extLst>
          </p:cNvPr>
          <p:cNvSpPr txBox="1"/>
          <p:nvPr/>
        </p:nvSpPr>
        <p:spPr>
          <a:xfrm>
            <a:off x="1134346" y="641714"/>
            <a:ext cx="9337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Taşıma Modlarına Göre Değer Bazında </a:t>
            </a:r>
            <a:br>
              <a:rPr lang="tr-TR" dirty="0"/>
            </a:br>
            <a:r>
              <a:rPr lang="tr-TR" dirty="0"/>
              <a:t>İhracat ve İthalat – 2024 Ocak-Ekim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11FAF6D7-AA5F-DF40-4B87-42FDAE73E67B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C70ACA30-46FB-BC7E-040F-BB6759BF3EBD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7F8B1AA-CA8C-F8D9-277E-637ABFE7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0631F858-3F1E-0570-D0EC-8AA9054BB25B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E9720928-1893-8816-2105-BAC6F5FAFE5D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4E4ADDF5-AB87-947C-6D02-83F075A4B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633C4AC-A155-52CC-308E-4289DD133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7BC51554-DE79-831E-EB18-D80B3F469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796F9B04-00F5-0F9D-2561-2098CB970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45175449-8715-C96C-4F7F-F44B35E01D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Grafik 9">
            <a:extLst>
              <a:ext uri="{FF2B5EF4-FFF2-40B4-BE49-F238E27FC236}">
                <a16:creationId xmlns:a16="http://schemas.microsoft.com/office/drawing/2014/main" id="{A84BA91A-37EB-6410-31AF-DDAA843E34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913802"/>
              </p:ext>
            </p:extLst>
          </p:nvPr>
        </p:nvGraphicFramePr>
        <p:xfrm>
          <a:off x="6127913" y="2015984"/>
          <a:ext cx="4878000" cy="409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1" name="Grafik 10">
            <a:extLst>
              <a:ext uri="{FF2B5EF4-FFF2-40B4-BE49-F238E27FC236}">
                <a16:creationId xmlns:a16="http://schemas.microsoft.com/office/drawing/2014/main" id="{F4166DA7-F61E-A92F-A967-804925644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2156384"/>
              </p:ext>
            </p:extLst>
          </p:nvPr>
        </p:nvGraphicFramePr>
        <p:xfrm>
          <a:off x="481781" y="2015613"/>
          <a:ext cx="4877008" cy="4093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" name="Metin kutusu 1">
            <a:extLst>
              <a:ext uri="{FF2B5EF4-FFF2-40B4-BE49-F238E27FC236}">
                <a16:creationId xmlns:a16="http://schemas.microsoft.com/office/drawing/2014/main" id="{03E2F526-647E-29C6-D13B-E62A8EBF1F2F}"/>
              </a:ext>
            </a:extLst>
          </p:cNvPr>
          <p:cNvSpPr txBox="1"/>
          <p:nvPr/>
        </p:nvSpPr>
        <p:spPr>
          <a:xfrm>
            <a:off x="145774" y="6500343"/>
            <a:ext cx="2611494" cy="18181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Kaynak: TÜİK</a:t>
            </a:r>
          </a:p>
        </p:txBody>
      </p:sp>
    </p:spTree>
    <p:extLst>
      <p:ext uri="{BB962C8B-B14F-4D97-AF65-F5344CB8AC3E}">
        <p14:creationId xmlns:p14="http://schemas.microsoft.com/office/powerpoint/2010/main" val="1571680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A720E-80BD-2187-1001-E00D9BE5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9CB2E9-DFB2-FF9F-7CCB-19A6BCA6D5E3}"/>
              </a:ext>
            </a:extLst>
          </p:cNvPr>
          <p:cNvSpPr/>
          <p:nvPr/>
        </p:nvSpPr>
        <p:spPr>
          <a:xfrm>
            <a:off x="878593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F2EBF-1BF1-4E7F-3911-DC8B6A5384F0}"/>
              </a:ext>
            </a:extLst>
          </p:cNvPr>
          <p:cNvSpPr txBox="1"/>
          <p:nvPr/>
        </p:nvSpPr>
        <p:spPr>
          <a:xfrm>
            <a:off x="1134346" y="641714"/>
            <a:ext cx="9337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Ağırlık Bazında Dış Ticaretin Taşıma </a:t>
            </a:r>
            <a:br>
              <a:rPr lang="tr-TR" dirty="0"/>
            </a:br>
            <a:r>
              <a:rPr lang="tr-TR" dirty="0"/>
              <a:t>Türlerine Göre Dağılımı – 2024 Ocak-Ekim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C7E27F70-245F-55FC-ED2B-50596AF9A0AE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7FB975CF-AAC2-E11C-9CAC-95F7CE2426F6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B121CEA-A91B-A90C-6783-28E2CD1A7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35F67B1A-74A8-BD42-2597-DBFEFA3DFB8F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1E741401-4301-F3BB-A227-F1044C761EE1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1A2F4F79-A3F7-57FD-BBEE-2F7B97ED5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6FC07C06-7A59-D19A-5BB7-18D10A07B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791E62CA-74B7-ECBC-A9F5-30897649F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864576FF-EB99-BDA9-B559-6B0E4B208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6247E4B-F687-AF35-A46F-ACFAFCD4E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graphicFrame>
        <p:nvGraphicFramePr>
          <p:cNvPr id="11" name="Grafik 10">
            <a:extLst>
              <a:ext uri="{FF2B5EF4-FFF2-40B4-BE49-F238E27FC236}">
                <a16:creationId xmlns:a16="http://schemas.microsoft.com/office/drawing/2014/main" id="{27942D55-37B0-7359-AE68-E7053A0A1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618672"/>
              </p:ext>
            </p:extLst>
          </p:nvPr>
        </p:nvGraphicFramePr>
        <p:xfrm>
          <a:off x="1694525" y="1872477"/>
          <a:ext cx="8802950" cy="478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" name="Metin kutusu 1">
            <a:extLst>
              <a:ext uri="{FF2B5EF4-FFF2-40B4-BE49-F238E27FC236}">
                <a16:creationId xmlns:a16="http://schemas.microsoft.com/office/drawing/2014/main" id="{0C484512-E61B-DCF4-3F5C-F259892A230F}"/>
              </a:ext>
            </a:extLst>
          </p:cNvPr>
          <p:cNvSpPr txBox="1"/>
          <p:nvPr/>
        </p:nvSpPr>
        <p:spPr>
          <a:xfrm>
            <a:off x="145774" y="6500343"/>
            <a:ext cx="2611494" cy="18181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Kaynak: TÜİK</a:t>
            </a:r>
          </a:p>
        </p:txBody>
      </p:sp>
    </p:spTree>
    <p:extLst>
      <p:ext uri="{BB962C8B-B14F-4D97-AF65-F5344CB8AC3E}">
        <p14:creationId xmlns:p14="http://schemas.microsoft.com/office/powerpoint/2010/main" val="3442093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E6D8E-9344-51A2-1907-1DC138D0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893BF03-13C7-0B10-36F0-E82AE749AA42}"/>
              </a:ext>
            </a:extLst>
          </p:cNvPr>
          <p:cNvSpPr/>
          <p:nvPr/>
        </p:nvSpPr>
        <p:spPr>
          <a:xfrm>
            <a:off x="878593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97EE07-87BA-A56E-606E-B7F2BF294C05}"/>
              </a:ext>
            </a:extLst>
          </p:cNvPr>
          <p:cNvSpPr txBox="1"/>
          <p:nvPr/>
        </p:nvSpPr>
        <p:spPr>
          <a:xfrm>
            <a:off x="1134346" y="641714"/>
            <a:ext cx="93370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Taşıma Modlarına Göre Ağırlık Bazında </a:t>
            </a:r>
            <a:br>
              <a:rPr lang="tr-TR" dirty="0"/>
            </a:br>
            <a:r>
              <a:rPr lang="tr-TR" dirty="0"/>
              <a:t>İhracat ve İthalat – 2024 Ocak-Ekim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97B9382F-68CE-6A2B-2028-A93F9F17F73A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0C7118AC-D16D-2BC3-872B-4A4336FDC4A9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EBB73EF-1B76-C63D-A73B-9106E9B74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9F8B2D56-817E-A984-6690-DBE6B42137C8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D1150585-DCA0-2A81-5A6C-8C90A6B1ED7F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B3E3526-C8A7-A0D6-D861-1C3BA1AFF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525C7C8-DEAB-0246-0B58-D7B3D632C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507A14EE-080B-1F62-A4D5-496A45FD2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776EFB16-5F24-EC95-4678-479C60110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33874046-3554-8962-5B0D-7552FA8C7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41842E23-1D56-4745-F1C8-5400EB02F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8353452"/>
              </p:ext>
            </p:extLst>
          </p:nvPr>
        </p:nvGraphicFramePr>
        <p:xfrm>
          <a:off x="795225" y="2060438"/>
          <a:ext cx="4878000" cy="409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" name="Grafik 2">
            <a:extLst>
              <a:ext uri="{FF2B5EF4-FFF2-40B4-BE49-F238E27FC236}">
                <a16:creationId xmlns:a16="http://schemas.microsoft.com/office/drawing/2014/main" id="{05A41C41-1FB4-E9DD-4298-8D6A8F325E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452928"/>
              </p:ext>
            </p:extLst>
          </p:nvPr>
        </p:nvGraphicFramePr>
        <p:xfrm>
          <a:off x="6096000" y="2060438"/>
          <a:ext cx="4878000" cy="409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10" name="Metin kutusu 1">
            <a:extLst>
              <a:ext uri="{FF2B5EF4-FFF2-40B4-BE49-F238E27FC236}">
                <a16:creationId xmlns:a16="http://schemas.microsoft.com/office/drawing/2014/main" id="{631EEE3B-EC34-52DE-4DFE-D9E60D6DC388}"/>
              </a:ext>
            </a:extLst>
          </p:cNvPr>
          <p:cNvSpPr txBox="1"/>
          <p:nvPr/>
        </p:nvSpPr>
        <p:spPr>
          <a:xfrm>
            <a:off x="145774" y="6500343"/>
            <a:ext cx="2611494" cy="18181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Kaynak: TÜİK</a:t>
            </a:r>
          </a:p>
        </p:txBody>
      </p:sp>
    </p:spTree>
    <p:extLst>
      <p:ext uri="{BB962C8B-B14F-4D97-AF65-F5344CB8AC3E}">
        <p14:creationId xmlns:p14="http://schemas.microsoft.com/office/powerpoint/2010/main" val="1465300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FCE49-EFDC-F2F1-8302-446098223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A8A35E-5E88-5AF9-ABBA-5D31BEA0B751}"/>
              </a:ext>
            </a:extLst>
          </p:cNvPr>
          <p:cNvSpPr/>
          <p:nvPr/>
        </p:nvSpPr>
        <p:spPr>
          <a:xfrm>
            <a:off x="1079174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7952A-BAB1-29B6-F393-1E1A32F4C75B}"/>
              </a:ext>
            </a:extLst>
          </p:cNvPr>
          <p:cNvSpPr txBox="1"/>
          <p:nvPr/>
        </p:nvSpPr>
        <p:spPr>
          <a:xfrm>
            <a:off x="1279755" y="467508"/>
            <a:ext cx="8992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br>
              <a:rPr lang="es-ES" dirty="0"/>
            </a:br>
            <a:r>
              <a:rPr lang="es-ES" dirty="0"/>
              <a:t>1 Kilogram Yükün Ortalama Değeri ($)</a:t>
            </a:r>
            <a:endParaRPr lang="tr-TR" dirty="0"/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86013ECF-1049-6423-CC3D-6925B926CC89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E8E0A998-3E04-A04E-24E7-75416BD0638A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5CCF4D2-EC72-AD43-5DB8-BA16AE75E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EC70F7A2-387F-B352-8BE7-8233F4CF80D5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DC46C4EA-0E5A-AE2F-BA22-17B136AC5CB6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9FB13E0F-DF2F-147D-E7A5-670B60739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D4E71F5E-DE45-8AFF-0364-7814D4A112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3D004F3B-2904-5AE0-A12B-CC9F55AA9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45E16261-69FC-C17E-AD95-882B46521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313A353-976A-8611-E82F-890CEB575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graphicFrame>
        <p:nvGraphicFramePr>
          <p:cNvPr id="11" name="Nesne 10">
            <a:extLst>
              <a:ext uri="{FF2B5EF4-FFF2-40B4-BE49-F238E27FC236}">
                <a16:creationId xmlns:a16="http://schemas.microsoft.com/office/drawing/2014/main" id="{AF642594-1A87-144F-04DF-FD8015DDB6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024325"/>
              </p:ext>
            </p:extLst>
          </p:nvPr>
        </p:nvGraphicFramePr>
        <p:xfrm>
          <a:off x="1810544" y="2222500"/>
          <a:ext cx="8570913" cy="337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4" imgW="5838227" imgH="2305511" progId="Word.Document.12">
                  <p:embed/>
                </p:oleObj>
              </mc:Choice>
              <mc:Fallback>
                <p:oleObj name="Document" r:id="rId14" imgW="5838227" imgH="23055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10544" y="2222500"/>
                        <a:ext cx="8570913" cy="337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tin kutusu 1">
            <a:extLst>
              <a:ext uri="{FF2B5EF4-FFF2-40B4-BE49-F238E27FC236}">
                <a16:creationId xmlns:a16="http://schemas.microsoft.com/office/drawing/2014/main" id="{7C97E7EA-4F06-EEAE-8B32-7280A9B3DA22}"/>
              </a:ext>
            </a:extLst>
          </p:cNvPr>
          <p:cNvSpPr txBox="1"/>
          <p:nvPr/>
        </p:nvSpPr>
        <p:spPr>
          <a:xfrm>
            <a:off x="145774" y="6500343"/>
            <a:ext cx="2611494" cy="181811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tr-TR" dirty="0">
                <a:solidFill>
                  <a:prstClr val="black"/>
                </a:solidFill>
                <a:cs typeface="Arial" panose="020B0604020202020204" pitchFamily="34" charset="0"/>
              </a:rPr>
              <a:t>Kaynak: TÜİK</a:t>
            </a:r>
          </a:p>
        </p:txBody>
      </p:sp>
    </p:spTree>
    <p:extLst>
      <p:ext uri="{BB962C8B-B14F-4D97-AF65-F5344CB8AC3E}">
        <p14:creationId xmlns:p14="http://schemas.microsoft.com/office/powerpoint/2010/main" val="1880402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6A12A-69C6-DC08-4810-1312F5D6C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62AFE07-D1D3-EB62-B7E6-9B3C808B8B4E}"/>
              </a:ext>
            </a:extLst>
          </p:cNvPr>
          <p:cNvSpPr/>
          <p:nvPr/>
        </p:nvSpPr>
        <p:spPr>
          <a:xfrm>
            <a:off x="1079174" y="2826178"/>
            <a:ext cx="10033652" cy="1205644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A4AA4-D160-8CA5-9436-C38A8B610984}"/>
              </a:ext>
            </a:extLst>
          </p:cNvPr>
          <p:cNvSpPr txBox="1"/>
          <p:nvPr/>
        </p:nvSpPr>
        <p:spPr>
          <a:xfrm>
            <a:off x="3385319" y="3075057"/>
            <a:ext cx="54213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sz="4000" dirty="0"/>
              <a:t>2025 Yılı Beklentileri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9516F2BC-E6F2-D89F-D6AC-B1555AB5AFA5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B7FFFF45-2266-C52C-33F7-731CBB97A046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0407417-7049-3B5B-86C5-86502C931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1A6E1948-51CF-4945-2EDC-741CC5D998E0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66D45359-4930-5C33-1BF2-B750741A062D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39455EA2-E483-70EB-4AD8-93B833B9F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71F83BD-DF4D-E367-A5D0-E6AEBDFBB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0E3C2BF6-4C37-1BB6-90CE-2EE9FEE5F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D7FA4C9D-D110-2D9B-BCA8-1F740EFBB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A02A09E4-CA7F-F456-F90F-636076CEE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04953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1A8D4-0190-A969-3464-45352B42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7A90B80-9944-A18E-B1AA-53BFC6F1BD2A}"/>
              </a:ext>
            </a:extLst>
          </p:cNvPr>
          <p:cNvSpPr/>
          <p:nvPr/>
        </p:nvSpPr>
        <p:spPr>
          <a:xfrm>
            <a:off x="1079174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7949E-7DBA-139E-CA87-68D7BBA893F2}"/>
              </a:ext>
            </a:extLst>
          </p:cNvPr>
          <p:cNvSpPr txBox="1"/>
          <p:nvPr/>
        </p:nvSpPr>
        <p:spPr>
          <a:xfrm>
            <a:off x="3648549" y="785194"/>
            <a:ext cx="4894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es-ES" dirty="0"/>
              <a:t>Sektörün 202</a:t>
            </a:r>
            <a:r>
              <a:rPr lang="tr-TR" dirty="0"/>
              <a:t>5</a:t>
            </a:r>
            <a:r>
              <a:rPr lang="es-ES" dirty="0"/>
              <a:t> Yılı Beklentileri</a:t>
            </a:r>
            <a:endParaRPr lang="tr-TR" dirty="0"/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C835159A-E29C-CD2D-800C-FB108A060FA8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2CA31034-0521-4B91-18D2-9F1AE38EFFAF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8A76A0F-00DE-DF89-68AC-A7C006D5C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F3EFBE1A-0FE5-5A13-E8D7-91F863F4A448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50898849-800E-7F48-B802-23A2868D5BA1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F691D3A-1962-69F5-FE26-0CE22FA98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BDB11AA-FB83-F27C-D8CC-34B802C1B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0D726CD-35DA-5FDD-1F9F-4BF1FAE2A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E86C265-EFAF-7EE7-D84A-1CA5284B7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160E83AD-7E94-8012-60E1-E356EB7D1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graphicFrame>
        <p:nvGraphicFramePr>
          <p:cNvPr id="26" name="İçerik Yer Tutucusu 2">
            <a:extLst>
              <a:ext uri="{FF2B5EF4-FFF2-40B4-BE49-F238E27FC236}">
                <a16:creationId xmlns:a16="http://schemas.microsoft.com/office/drawing/2014/main" id="{F23F1AFD-746F-6F92-8A0C-863464AE11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089209"/>
              </p:ext>
            </p:extLst>
          </p:nvPr>
        </p:nvGraphicFramePr>
        <p:xfrm>
          <a:off x="585292" y="1809135"/>
          <a:ext cx="11021417" cy="475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418393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4BD58-A629-0D2C-E2AD-DB6A6F7F1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FC0940E-6258-0832-C8ED-B1F0EF21DC27}"/>
              </a:ext>
            </a:extLst>
          </p:cNvPr>
          <p:cNvSpPr/>
          <p:nvPr/>
        </p:nvSpPr>
        <p:spPr>
          <a:xfrm>
            <a:off x="1079174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3EC263-890B-3D01-E622-C95F299A1B11}"/>
              </a:ext>
            </a:extLst>
          </p:cNvPr>
          <p:cNvSpPr txBox="1"/>
          <p:nvPr/>
        </p:nvSpPr>
        <p:spPr>
          <a:xfrm>
            <a:off x="3638716" y="785194"/>
            <a:ext cx="4914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es-ES" dirty="0"/>
              <a:t>Sektörün 202</a:t>
            </a:r>
            <a:r>
              <a:rPr lang="tr-TR" dirty="0"/>
              <a:t>5</a:t>
            </a:r>
            <a:r>
              <a:rPr lang="es-ES" dirty="0"/>
              <a:t> Yılı Beklentileri</a:t>
            </a:r>
            <a:endParaRPr lang="tr-TR" dirty="0"/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3D4D1316-91DB-7ABE-851E-4CF28F3A2E45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DE9D856E-284C-89E3-8CC9-8A705395086B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10C4574-0EBA-2D46-C6CB-AE6633426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D69FF014-F811-5D99-9BDE-54983A42A3C7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6F789A92-BC45-4A32-167E-E55B258EE617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FC74BCA2-EF57-D880-A347-5CAFD2F17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5B2A3BEA-1D7E-AD01-7862-FDABD3857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45EB56-0AA8-8683-FC43-4B21ADB91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AAD63316-7D82-ED32-0CC9-68C86C16F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C72C77C5-E307-6B7C-C4AC-019C2483AC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graphicFrame>
        <p:nvGraphicFramePr>
          <p:cNvPr id="26" name="İçerik Yer Tutucusu 2">
            <a:extLst>
              <a:ext uri="{FF2B5EF4-FFF2-40B4-BE49-F238E27FC236}">
                <a16:creationId xmlns:a16="http://schemas.microsoft.com/office/drawing/2014/main" id="{FD394F93-D0E1-7B06-1993-BD5A01255D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966403"/>
              </p:ext>
            </p:extLst>
          </p:nvPr>
        </p:nvGraphicFramePr>
        <p:xfrm>
          <a:off x="585292" y="1698563"/>
          <a:ext cx="11021417" cy="486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135281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1421A-D533-4EFA-AD41-98497804D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5FA1ED0-F6B0-9E14-426D-D75DB8350F32}"/>
              </a:ext>
            </a:extLst>
          </p:cNvPr>
          <p:cNvSpPr/>
          <p:nvPr/>
        </p:nvSpPr>
        <p:spPr>
          <a:xfrm>
            <a:off x="1079174" y="2826178"/>
            <a:ext cx="10033652" cy="157231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60EDA-183F-B29E-3754-E33142C62A28}"/>
              </a:ext>
            </a:extLst>
          </p:cNvPr>
          <p:cNvSpPr txBox="1"/>
          <p:nvPr/>
        </p:nvSpPr>
        <p:spPr>
          <a:xfrm>
            <a:off x="2910739" y="2950617"/>
            <a:ext cx="63705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sz="4000" dirty="0"/>
              <a:t>2025 Yılı İçin Planlanan </a:t>
            </a:r>
          </a:p>
          <a:p>
            <a:pPr algn="ctr"/>
            <a:r>
              <a:rPr lang="tr-TR" sz="4000" dirty="0"/>
              <a:t>UTİKAD Çalışmaları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0BAA480D-C176-D346-BD6F-B9900F34F4B2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19945F63-6175-A920-D700-64672F1E0932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CA90343-2D71-4B59-934B-9288C54F6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7AB5669E-BCF6-E181-83FC-6B01D07C69DC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2E332E48-266D-96DE-41E0-9DF28E2B9972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EB10AF7F-AABF-684E-893A-DF37FDB6E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67F9D8F3-F5C7-D23F-8CE3-CC37409ED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7B73A9E1-771C-F5C9-991B-E4D533BD3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23395A98-1DD4-4F52-78EC-A42C3D217F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31469A2B-50CD-D7D8-3880-AC35BCE5C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4863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D8CA9287-561B-510A-5D99-7DD6BE7DF5FA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4" name="Dikdörtgen: Köşeleri Yuvarlatılmış 3">
              <a:extLst>
                <a:ext uri="{FF2B5EF4-FFF2-40B4-BE49-F238E27FC236}">
                  <a16:creationId xmlns:a16="http://schemas.microsoft.com/office/drawing/2014/main" id="{CEF6995D-25F2-E5CD-8D0F-C5128602D4C6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35DC2F5-479F-FB94-5A35-927F14183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42FB6732-0D6E-12D6-F5A7-4568E73E9273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8A84D34E-7638-C7A5-012B-347850ED460D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D752FF96-883F-6B13-12FC-5B35A3F16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5C7CF3AB-F7DB-1BFC-2A5E-FE91B1C93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C8AC6E81-7C65-F5DE-8AE7-4A55DC6D8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0B2B8BF5-516D-C84D-1CEE-547DDA458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E4E8B56D-BF9E-8B32-F15D-DDF624800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3" name="Rectangle 16">
            <a:extLst>
              <a:ext uri="{FF2B5EF4-FFF2-40B4-BE49-F238E27FC236}">
                <a16:creationId xmlns:a16="http://schemas.microsoft.com/office/drawing/2014/main" id="{E7C3E8BF-7342-D035-0ECD-72436C448282}"/>
              </a:ext>
            </a:extLst>
          </p:cNvPr>
          <p:cNvSpPr/>
          <p:nvPr/>
        </p:nvSpPr>
        <p:spPr>
          <a:xfrm>
            <a:off x="1079174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84B44D5-6C7F-FEA1-F069-90EA8A67023A}"/>
              </a:ext>
            </a:extLst>
          </p:cNvPr>
          <p:cNvSpPr txBox="1"/>
          <p:nvPr/>
        </p:nvSpPr>
        <p:spPr>
          <a:xfrm>
            <a:off x="1645393" y="786228"/>
            <a:ext cx="8992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Türkiye Logistics </a:t>
            </a:r>
            <a:r>
              <a:rPr lang="tr-TR" dirty="0" err="1"/>
              <a:t>Summit</a:t>
            </a:r>
            <a:r>
              <a:rPr lang="tr-TR" dirty="0"/>
              <a:t> 2025</a:t>
            </a:r>
            <a:endParaRPr lang="es-ES" dirty="0"/>
          </a:p>
        </p:txBody>
      </p:sp>
      <p:pic>
        <p:nvPicPr>
          <p:cNvPr id="16" name="Resim 15" descr="yazı tipi, grafik, metin, logo içeren bir resim&#10;&#10;Açıklama otomatik olarak oluşturuldu">
            <a:extLst>
              <a:ext uri="{FF2B5EF4-FFF2-40B4-BE49-F238E27FC236}">
                <a16:creationId xmlns:a16="http://schemas.microsoft.com/office/drawing/2014/main" id="{4F10609E-5CE0-ECA5-CCD3-E6F05F2391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6" y="1128252"/>
            <a:ext cx="5729748" cy="57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9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C7D5-C97E-30E1-BBC9-D8AA9C0F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0CDA7C6-EFFA-9BB4-F313-5ED7A4250132}"/>
              </a:ext>
            </a:extLst>
          </p:cNvPr>
          <p:cNvSpPr/>
          <p:nvPr/>
        </p:nvSpPr>
        <p:spPr>
          <a:xfrm>
            <a:off x="1079174" y="2826178"/>
            <a:ext cx="10033652" cy="1205644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25E6B-FEC8-5D56-213E-A3E61660A299}"/>
              </a:ext>
            </a:extLst>
          </p:cNvPr>
          <p:cNvSpPr txBox="1"/>
          <p:nvPr/>
        </p:nvSpPr>
        <p:spPr>
          <a:xfrm>
            <a:off x="1509048" y="3075057"/>
            <a:ext cx="9173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sz="4000" dirty="0"/>
              <a:t>2024 Yılında Öne Çıkan Gelişmeler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1AFA8D0A-1891-9E46-293C-2A0FB577EED1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15ED71E3-1AA2-CB61-0B2F-FDE47FE5FC6A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0E7A08F-3BCE-B57A-DD2C-AE2D8D1C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72F4F95F-CA4F-AAE2-D80E-AB8E8C6AA7F6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152649E3-716C-1305-ED0F-957038F7863D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F0B898C-639A-9F63-E7A2-DD2EDFD47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0FE5E04-C0E5-9FB7-D7CB-F789D76EF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883F6D63-FE55-FBB6-1A9A-D02F88AB2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8BE8A2A-2E75-C1BB-60E8-D34E9CA4A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23D0D478-E656-04E9-F9ED-7C676BCCF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7284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725E7-B7C4-F0E1-5B52-D37C361EA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gökyüzü, dış mekan, kırmızı, gemi içeren bir resim&#10;&#10;Açıklama otomatik olarak oluşturuldu">
            <a:extLst>
              <a:ext uri="{FF2B5EF4-FFF2-40B4-BE49-F238E27FC236}">
                <a16:creationId xmlns:a16="http://schemas.microsoft.com/office/drawing/2014/main" id="{5C594EA4-9676-2196-8A60-DD47CB37F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26" y="1643100"/>
            <a:ext cx="5953350" cy="472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5A8902-BDEA-AD82-D99B-B0069FFB5B2F}"/>
              </a:ext>
            </a:extLst>
          </p:cNvPr>
          <p:cNvSpPr/>
          <p:nvPr/>
        </p:nvSpPr>
        <p:spPr>
          <a:xfrm>
            <a:off x="1079174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9479A7-9282-33A0-797B-3505E962AC97}"/>
              </a:ext>
            </a:extLst>
          </p:cNvPr>
          <p:cNvSpPr txBox="1"/>
          <p:nvPr/>
        </p:nvSpPr>
        <p:spPr>
          <a:xfrm>
            <a:off x="1279755" y="641714"/>
            <a:ext cx="953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ICS2 Sürüm 3 Çalışmaları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A24825B4-1EA0-DF2E-2FF0-262F35C2910D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B4FED96D-5B3E-CB5F-6FA8-65B296EBC87A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162463A-B1DA-18A1-A5CC-B95A374D4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735B2C9E-0A35-10E2-B77B-8E6DEB2FD9FE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AFED1DC4-F6C1-5C19-1C5D-C0E444A5A5B4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28FEDFC2-4AB0-16A9-6BB5-06ACD535A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78AD10B0-786F-F9EC-D927-8F3954797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F0943064-F6ED-C11B-4FF2-6F7098AE0E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D28FDE85-563B-DFCF-765B-BB5613643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9612683-7390-71F7-72A7-784DE4A32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59844655-3554-34EC-2117-DF2A9838F2E7}"/>
              </a:ext>
            </a:extLst>
          </p:cNvPr>
          <p:cNvSpPr/>
          <p:nvPr/>
        </p:nvSpPr>
        <p:spPr>
          <a:xfrm>
            <a:off x="767407" y="1570111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Bilgilendirme Webinarları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E3991894-9CB7-4BB0-1CC5-93E8239A4DFA}"/>
              </a:ext>
            </a:extLst>
          </p:cNvPr>
          <p:cNvSpPr/>
          <p:nvPr/>
        </p:nvSpPr>
        <p:spPr>
          <a:xfrm>
            <a:off x="8387160" y="5420807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Sektörün Sisteme Entegrasyon Sağlaması</a:t>
            </a:r>
          </a:p>
        </p:txBody>
      </p:sp>
    </p:spTree>
    <p:extLst>
      <p:ext uri="{BB962C8B-B14F-4D97-AF65-F5344CB8AC3E}">
        <p14:creationId xmlns:p14="http://schemas.microsoft.com/office/powerpoint/2010/main" val="38624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6CB0F-D1D7-5EA6-2E9F-5BC59BE27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ofis takım elbisegenç iş kadını el çizilmiş portre, beyaz arka plan üzerinde izole iş simgeleri. - kadın çalışan stock illustrations">
            <a:extLst>
              <a:ext uri="{FF2B5EF4-FFF2-40B4-BE49-F238E27FC236}">
                <a16:creationId xmlns:a16="http://schemas.microsoft.com/office/drawing/2014/main" id="{A77D12E2-1B73-5CBD-CCD7-C1E6AA54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38" y="2017634"/>
            <a:ext cx="4632762" cy="463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809FFC-66F1-183F-91EF-82DBA2DBF8CF}"/>
              </a:ext>
            </a:extLst>
          </p:cNvPr>
          <p:cNvSpPr/>
          <p:nvPr/>
        </p:nvSpPr>
        <p:spPr>
          <a:xfrm>
            <a:off x="1079174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4CE38-2746-7704-F77C-1D881EBFE9A4}"/>
              </a:ext>
            </a:extLst>
          </p:cNvPr>
          <p:cNvSpPr txBox="1"/>
          <p:nvPr/>
        </p:nvSpPr>
        <p:spPr>
          <a:xfrm>
            <a:off x="1645393" y="786228"/>
            <a:ext cx="8992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es-ES" dirty="0"/>
              <a:t>UTİKAD</a:t>
            </a:r>
            <a:r>
              <a:rPr lang="tr-TR" dirty="0"/>
              <a:t> Kadın Lojistikçiler Odak Grubu</a:t>
            </a:r>
            <a:endParaRPr lang="es-ES" dirty="0"/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46D3D657-DB19-152D-F56C-4BE65C53397C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B55242D1-F319-B2C8-A9EA-281905A1B025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04D56EF-07B4-2B00-1E44-CF63D7CB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CB436EEF-6C30-E9FC-F34E-63DE41C5828F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BA06791C-60C2-0970-0692-6A0CE477F21A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8C8F0026-9D5F-D5EC-7C4F-16347F8C1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795943C-E406-BF02-20E0-C6A3418B7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B6159381-82A4-DA3A-6604-031263A82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B95B0B08-E65F-9D26-2783-C51C41A8C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0E153B74-37D6-631D-DCC7-68988A0B8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C5462A69-2C49-6BBD-5763-50A697203851}"/>
              </a:ext>
            </a:extLst>
          </p:cNvPr>
          <p:cNvSpPr txBox="1">
            <a:spLocks/>
          </p:cNvSpPr>
          <p:nvPr/>
        </p:nvSpPr>
        <p:spPr>
          <a:xfrm>
            <a:off x="186104" y="1774637"/>
            <a:ext cx="11587621" cy="4714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1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dirty="0">
                <a:solidFill>
                  <a:prstClr val="black"/>
                </a:solidFill>
                <a:latin typeface="+mj-lt"/>
              </a:rPr>
              <a:t>Altınbaş, Mersin ve Yaşar Üniversitesi İle İş Birliği Protokolleri 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dirty="0">
                <a:solidFill>
                  <a:prstClr val="black"/>
                </a:solidFill>
                <a:latin typeface="+mj-lt"/>
              </a:rPr>
              <a:t>50’ye Yakın Mentor – </a:t>
            </a:r>
            <a:r>
              <a:rPr lang="tr-TR" dirty="0" err="1">
                <a:solidFill>
                  <a:prstClr val="black"/>
                </a:solidFill>
                <a:latin typeface="+mj-lt"/>
              </a:rPr>
              <a:t>Mentee</a:t>
            </a:r>
            <a:r>
              <a:rPr lang="tr-TR" dirty="0">
                <a:solidFill>
                  <a:prstClr val="black"/>
                </a:solidFill>
                <a:latin typeface="+mj-lt"/>
              </a:rPr>
              <a:t> Eşleşmesi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tr-TR" dirty="0">
                <a:solidFill>
                  <a:prstClr val="black"/>
                </a:solidFill>
                <a:latin typeface="+mj-lt"/>
              </a:rPr>
              <a:t>Çeşitli İllerde Gerçekleştirilen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tr-TR" dirty="0">
                <a:solidFill>
                  <a:prstClr val="black"/>
                </a:solidFill>
                <a:latin typeface="+mj-lt"/>
              </a:rPr>
              <a:t>     Buluşmalar ve Seminerler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A1B827B4-E50A-0FE2-C7D9-6479E082A5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8535" y="1920076"/>
            <a:ext cx="3471786" cy="191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AFBD3E2-EDBC-5AA2-A460-F8E0471F6F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6309" y="4196534"/>
            <a:ext cx="3470400" cy="218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34633999-D49E-CEF3-5711-949EF614E9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9921" y="4132107"/>
            <a:ext cx="3470400" cy="212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1041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BE409-2951-BD86-5D51-BAA7EB464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ABE7B4-5390-5D42-4D2D-C9F16B301BE8}"/>
              </a:ext>
            </a:extLst>
          </p:cNvPr>
          <p:cNvSpPr/>
          <p:nvPr/>
        </p:nvSpPr>
        <p:spPr>
          <a:xfrm>
            <a:off x="1079174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65E062-CDEE-28AB-B896-293E08F34D36}"/>
              </a:ext>
            </a:extLst>
          </p:cNvPr>
          <p:cNvSpPr txBox="1"/>
          <p:nvPr/>
        </p:nvSpPr>
        <p:spPr>
          <a:xfrm>
            <a:off x="1309252" y="785194"/>
            <a:ext cx="5071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Proje Taşımacılığı Odak Grubu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D4ADAFEB-FE7D-F880-6D4C-E76788CD80D5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261C4623-7F68-7731-00A7-3D3336664113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496CD58-BF95-5301-D195-2F80319DD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A8EA8066-99D1-68A7-F038-B69F07774E00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E91D14E3-60F1-40D9-08AE-3E0690E90A9B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23FE1C71-EB3F-FF9B-0DF3-A91225EA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B9684A87-8489-2325-01C0-7E4AEF7C7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040541D0-EAC5-0D33-2F04-77605F77B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ACCE629F-5CF0-4703-B602-9BEC55B60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AFE6E9ED-D4B0-2781-F8B3-0C9FC0C93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7D5112-19C6-C25C-9C11-7ABB9E6F82F5}"/>
              </a:ext>
            </a:extLst>
          </p:cNvPr>
          <p:cNvSpPr txBox="1">
            <a:spLocks/>
          </p:cNvSpPr>
          <p:nvPr/>
        </p:nvSpPr>
        <p:spPr>
          <a:xfrm>
            <a:off x="3394282" y="5009450"/>
            <a:ext cx="5403437" cy="1451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14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+mj-lt"/>
              </a:rPr>
              <a:t>Proje Taşımacılığı Güncel Gelişmeler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+mj-lt"/>
              </a:rPr>
              <a:t>Proje Taşımacılığı Gelişim Potansiyeli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+mj-lt"/>
              </a:rPr>
              <a:t>Proje Taşımacılığı</a:t>
            </a:r>
            <a:r>
              <a:rPr lang="tr-TR" sz="1800" dirty="0">
                <a:latin typeface="+mj-lt"/>
              </a:rPr>
              <a:t> Süreçlerinin İyileştirilmesi</a:t>
            </a:r>
          </a:p>
          <a:p>
            <a:pPr algn="just">
              <a:lnSpc>
                <a:spcPct val="100000"/>
              </a:lnSpc>
            </a:pPr>
            <a:endParaRPr lang="tr-TR" sz="1800" dirty="0"/>
          </a:p>
        </p:txBody>
      </p:sp>
      <p:pic>
        <p:nvPicPr>
          <p:cNvPr id="13" name="Resim 12" descr="taşımak, nakletmek, gökyüzü, taşıt, araç, dış mekan içeren bir resim&#10;&#10;Açıklama otomatik olarak oluşturuldu">
            <a:extLst>
              <a:ext uri="{FF2B5EF4-FFF2-40B4-BE49-F238E27FC236}">
                <a16:creationId xmlns:a16="http://schemas.microsoft.com/office/drawing/2014/main" id="{FC273DAA-2E4E-7961-302A-7139549C84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00" y="1693289"/>
            <a:ext cx="5061600" cy="284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621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653FE5C9-5A56-761A-A472-7D1ABC0B2520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4" name="Dikdörtgen: Köşeleri Yuvarlatılmış 3">
              <a:extLst>
                <a:ext uri="{FF2B5EF4-FFF2-40B4-BE49-F238E27FC236}">
                  <a16:creationId xmlns:a16="http://schemas.microsoft.com/office/drawing/2014/main" id="{7B7160FB-3F05-D798-9BB6-446C08C77670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1CEC7C6-A277-9AAA-B3E2-10E639E9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CCDE41BA-1E68-5D7C-0E8D-948FEA2D6B71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193484F1-52C0-8250-6F2C-789D7D5C43C4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1C4A2C5A-361D-0220-557C-D9DADD937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8BDE8D27-20C9-96C9-E406-61994AC646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4E9FB0E2-37D6-393A-E2D8-BD6EA87E9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00343B6-5F6E-3824-5287-354EF1E9F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374169AF-7756-2D7B-7459-10A988761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3" name="Rectangle 16">
            <a:extLst>
              <a:ext uri="{FF2B5EF4-FFF2-40B4-BE49-F238E27FC236}">
                <a16:creationId xmlns:a16="http://schemas.microsoft.com/office/drawing/2014/main" id="{13F4B943-FF9C-E4D4-3D5A-4C57EE70F7BE}"/>
              </a:ext>
            </a:extLst>
          </p:cNvPr>
          <p:cNvSpPr/>
          <p:nvPr/>
        </p:nvSpPr>
        <p:spPr>
          <a:xfrm>
            <a:off x="1079174" y="559343"/>
            <a:ext cx="10033652" cy="913368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E1D544D-FC40-D4C2-62CF-AA39826829B7}"/>
              </a:ext>
            </a:extLst>
          </p:cNvPr>
          <p:cNvSpPr txBox="1"/>
          <p:nvPr/>
        </p:nvSpPr>
        <p:spPr>
          <a:xfrm>
            <a:off x="1453624" y="785194"/>
            <a:ext cx="5391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pPr algn="ctr"/>
            <a:r>
              <a:rPr lang="tr-TR" dirty="0"/>
              <a:t>UTİKAD &amp; Bahçeşehir Üniversitesi </a:t>
            </a:r>
          </a:p>
        </p:txBody>
      </p:sp>
      <p:pic>
        <p:nvPicPr>
          <p:cNvPr id="15" name="Resim 14" descr="grafik, ekran görüntüsü, logo, yazı tipi içeren bir resim&#10;&#10;Açıklama otomatik olarak oluşturuldu">
            <a:extLst>
              <a:ext uri="{FF2B5EF4-FFF2-40B4-BE49-F238E27FC236}">
                <a16:creationId xmlns:a16="http://schemas.microsoft.com/office/drawing/2014/main" id="{BD069C14-7516-75EB-886C-0681989C53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35574" r="14844" b="35188"/>
          <a:stretch/>
        </p:blipFill>
        <p:spPr>
          <a:xfrm>
            <a:off x="3529279" y="1575660"/>
            <a:ext cx="5133442" cy="3084830"/>
          </a:xfrm>
          <a:prstGeom prst="rect">
            <a:avLst/>
          </a:prstGeom>
        </p:spPr>
      </p:pic>
      <p:sp>
        <p:nvSpPr>
          <p:cNvPr id="16" name="İçerik Yer Tutucusu 2">
            <a:extLst>
              <a:ext uri="{FF2B5EF4-FFF2-40B4-BE49-F238E27FC236}">
                <a16:creationId xmlns:a16="http://schemas.microsoft.com/office/drawing/2014/main" id="{3C5D3308-E14C-43D4-8830-01713D35EE48}"/>
              </a:ext>
            </a:extLst>
          </p:cNvPr>
          <p:cNvSpPr txBox="1">
            <a:spLocks/>
          </p:cNvSpPr>
          <p:nvPr/>
        </p:nvSpPr>
        <p:spPr>
          <a:xfrm>
            <a:off x="4429077" y="4897475"/>
            <a:ext cx="3333845" cy="1401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15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+mj-lt"/>
              </a:rPr>
              <a:t>Mühendislik Fakülteleri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dirty="0">
                <a:latin typeface="+mj-lt"/>
              </a:rPr>
              <a:t>Tersine Mentorluk Projesi</a:t>
            </a:r>
            <a:endParaRPr lang="tr-TR" sz="1800" dirty="0"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298910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CAE61-AF4A-420F-E0D9-E02B1AEA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4C3DAA8-FFEF-E7FF-3792-BCF0F72D48CD}"/>
              </a:ext>
            </a:extLst>
          </p:cNvPr>
          <p:cNvSpPr/>
          <p:nvPr/>
        </p:nvSpPr>
        <p:spPr>
          <a:xfrm>
            <a:off x="0" y="2741770"/>
            <a:ext cx="3200400" cy="4116230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3105D1-7E1D-D5D2-976F-53545E9A38F2}"/>
              </a:ext>
            </a:extLst>
          </p:cNvPr>
          <p:cNvSpPr/>
          <p:nvPr/>
        </p:nvSpPr>
        <p:spPr>
          <a:xfrm>
            <a:off x="0" y="1912248"/>
            <a:ext cx="6833419" cy="3279471"/>
          </a:xfrm>
          <a:prstGeom prst="rect">
            <a:avLst/>
          </a:prstGeom>
          <a:solidFill>
            <a:srgbClr val="AA1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C6142-6550-E4C1-408E-53D286336EE2}"/>
              </a:ext>
            </a:extLst>
          </p:cNvPr>
          <p:cNvSpPr txBox="1"/>
          <p:nvPr/>
        </p:nvSpPr>
        <p:spPr>
          <a:xfrm>
            <a:off x="519112" y="2288219"/>
            <a:ext cx="536257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i="0" dirty="0">
                <a:solidFill>
                  <a:schemeClr val="bg1"/>
                </a:solidFill>
                <a:effectLst/>
                <a:latin typeface="+mj-lt"/>
              </a:rPr>
              <a:t>BASIN TOPLANTISI</a:t>
            </a:r>
          </a:p>
          <a:p>
            <a:endParaRPr lang="en-US" sz="80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A2E35-067C-3629-2B0D-0C46DEFAABA2}"/>
              </a:ext>
            </a:extLst>
          </p:cNvPr>
          <p:cNvSpPr txBox="1"/>
          <p:nvPr/>
        </p:nvSpPr>
        <p:spPr>
          <a:xfrm>
            <a:off x="463345" y="6018954"/>
            <a:ext cx="2273710" cy="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tr-TR" sz="1400" i="0" dirty="0">
                <a:solidFill>
                  <a:schemeClr val="bg1"/>
                </a:solidFill>
                <a:effectLst/>
                <a:latin typeface="+mj-lt"/>
              </a:rPr>
              <a:t>Radisson </a:t>
            </a:r>
            <a:r>
              <a:rPr lang="tr-TR" sz="1400" i="0" dirty="0" err="1">
                <a:solidFill>
                  <a:schemeClr val="bg1"/>
                </a:solidFill>
                <a:effectLst/>
                <a:latin typeface="+mj-lt"/>
              </a:rPr>
              <a:t>Blu</a:t>
            </a:r>
            <a:r>
              <a:rPr lang="tr-TR" sz="1400" i="0" dirty="0">
                <a:solidFill>
                  <a:schemeClr val="bg1"/>
                </a:solidFill>
                <a:effectLst/>
                <a:latin typeface="+mj-lt"/>
              </a:rPr>
              <a:t> Hotel, İstanbul Şişli</a:t>
            </a:r>
            <a:endParaRPr lang="en-US" sz="1400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C7427-57BF-F1FB-F148-54090E3052EC}"/>
              </a:ext>
            </a:extLst>
          </p:cNvPr>
          <p:cNvSpPr/>
          <p:nvPr/>
        </p:nvSpPr>
        <p:spPr>
          <a:xfrm>
            <a:off x="6081252" y="3356789"/>
            <a:ext cx="5181600" cy="1834930"/>
          </a:xfrm>
          <a:prstGeom prst="rect">
            <a:avLst/>
          </a:prstGeom>
          <a:solidFill>
            <a:schemeClr val="bg1"/>
          </a:solidFill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A1531A-AF6D-8769-6AC4-D870564830FB}"/>
              </a:ext>
            </a:extLst>
          </p:cNvPr>
          <p:cNvSpPr txBox="1"/>
          <p:nvPr/>
        </p:nvSpPr>
        <p:spPr>
          <a:xfrm>
            <a:off x="6261164" y="3703567"/>
            <a:ext cx="45642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SORU - CEVAP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endParaRPr lang="tr-TR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tr-T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Ocak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202</a:t>
            </a:r>
            <a:r>
              <a:rPr lang="tr-T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5D12B489-EBF4-63E2-712E-39342136432A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10" name="Dikdörtgen: Köşeleri Yuvarlatılmış 9">
              <a:extLst>
                <a:ext uri="{FF2B5EF4-FFF2-40B4-BE49-F238E27FC236}">
                  <a16:creationId xmlns:a16="http://schemas.microsoft.com/office/drawing/2014/main" id="{50AA8213-8602-21B3-F863-69B611E24076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0D7BE2C-0914-9CF8-2093-3C55352C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CBF0B314-5803-ABC5-74DC-C68159871AB9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13" name="Grup 12">
              <a:extLst>
                <a:ext uri="{FF2B5EF4-FFF2-40B4-BE49-F238E27FC236}">
                  <a16:creationId xmlns:a16="http://schemas.microsoft.com/office/drawing/2014/main" id="{8FB79B46-71FC-394C-B025-88CFC5D912AE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548ACA09-8AEB-3B05-2C6D-AE07A1C0A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14F41AAE-9B06-28C5-6C58-738F9D213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184B09C-41A7-6B56-379F-461885B30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01F0D903-4F61-7BD3-0076-2FE38EB9C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50A1720C-29BB-0421-BE55-CEC7DC0A4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19" name="Resim 18">
            <a:extLst>
              <a:ext uri="{FF2B5EF4-FFF2-40B4-BE49-F238E27FC236}">
                <a16:creationId xmlns:a16="http://schemas.microsoft.com/office/drawing/2014/main" id="{F0EB952A-DC32-4DF6-117F-9F1E801E7B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737" y="1268361"/>
            <a:ext cx="3635844" cy="162323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010C6AA0-0EDE-8402-CC14-405D4B01FF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93" y="6018954"/>
            <a:ext cx="1798240" cy="660892"/>
          </a:xfrm>
          <a:prstGeom prst="rect">
            <a:avLst/>
          </a:prstGeom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9442D4FF-D61C-B255-942E-DE096CE77BB4}"/>
              </a:ext>
            </a:extLst>
          </p:cNvPr>
          <p:cNvSpPr/>
          <p:nvPr/>
        </p:nvSpPr>
        <p:spPr>
          <a:xfrm>
            <a:off x="3795254" y="6447093"/>
            <a:ext cx="2109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dirty="0">
                <a:latin typeface="+mj-lt"/>
                <a:cs typeface="Arial" panose="020B0604020202020204" pitchFamily="34" charset="0"/>
              </a:rPr>
              <a:t>www.utikad.org.tr</a:t>
            </a:r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5EF2E7AB-C51F-A5F9-A098-6347F2BA1C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09" y="6441867"/>
            <a:ext cx="358702" cy="3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32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7F517-C4D3-2E4A-AF24-DCA251B79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>
            <a:extLst>
              <a:ext uri="{FF2B5EF4-FFF2-40B4-BE49-F238E27FC236}">
                <a16:creationId xmlns:a16="http://schemas.microsoft.com/office/drawing/2014/main" id="{8D1354A8-AA8C-8FB3-E563-7C3C1B5FEDB7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7FA18B78-D079-4FA9-B2B7-FB1B3A1D09A7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1B0C65A-3ED9-C96D-77DD-778B2E0E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F048DDC4-AB85-EA02-F6B7-E92113BCBBEC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B65443F1-A42E-ACDE-F8FA-98005DC7BC57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65176AE-D269-EB94-9576-D0F6CAF42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3F10C69E-9FB3-22F0-9D46-C72695034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571EB6-7B71-6DC3-07E8-08750787D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1C8B315-01EA-8216-3AB8-CE1242CDF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2CAA74FF-D646-BC19-E936-EB3CEC86B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D43F4C11-7164-1C98-60A4-94FC6B99BF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78" y="619432"/>
            <a:ext cx="3635844" cy="1623239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7DF89BB-ADEF-FA7B-63E9-54E6A4C1DF3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7306" r="15000" b="43836"/>
          <a:stretch/>
        </p:blipFill>
        <p:spPr>
          <a:xfrm>
            <a:off x="2313593" y="2800995"/>
            <a:ext cx="7564815" cy="19146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662402E6-67B3-BCBA-E377-BEC43231BB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0" y="4013300"/>
            <a:ext cx="513935" cy="504932"/>
          </a:xfrm>
          <a:prstGeom prst="rect">
            <a:avLst/>
          </a:prstGeom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D10CCE41-3426-2F1A-E59D-FD62F2EF7533}"/>
              </a:ext>
            </a:extLst>
          </p:cNvPr>
          <p:cNvSpPr/>
          <p:nvPr/>
        </p:nvSpPr>
        <p:spPr>
          <a:xfrm>
            <a:off x="5041063" y="5900014"/>
            <a:ext cx="2109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dirty="0">
                <a:latin typeface="+mj-lt"/>
                <a:cs typeface="Arial" panose="020B0604020202020204" pitchFamily="34" charset="0"/>
              </a:rPr>
              <a:t>www.utikad.org.tr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B5A14953-22A2-EBCE-C098-8723C86690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61" y="5900014"/>
            <a:ext cx="358702" cy="3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38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>
            <a:extLst>
              <a:ext uri="{FF2B5EF4-FFF2-40B4-BE49-F238E27FC236}">
                <a16:creationId xmlns:a16="http://schemas.microsoft.com/office/drawing/2014/main" id="{FAFA742D-BFC2-432D-664D-6659B706AFC8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4" name="Dikdörtgen: Köşeleri Yuvarlatılmış 3">
              <a:extLst>
                <a:ext uri="{FF2B5EF4-FFF2-40B4-BE49-F238E27FC236}">
                  <a16:creationId xmlns:a16="http://schemas.microsoft.com/office/drawing/2014/main" id="{2CAB5E90-F3B1-991F-7E4E-D2C539AE3D01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A4C8549-A86C-CC50-440B-C7315C601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9D20DA7C-2E1B-9F3C-D83A-77B6B2962D4D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97E3431B-6F02-F9B8-DE81-F8DD401EF795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DD123938-449D-F0EF-B3C8-71099EDB80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68827F64-E60C-7453-7D3A-8E9FBF548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4C19F631-8E09-2C2A-6142-17D04581D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B6629188-8809-8BA7-B48F-5793DB2ECF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F2E9897E-8E68-7ECD-048C-C0A5FDBED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4" name="Rectangle 16">
            <a:extLst>
              <a:ext uri="{FF2B5EF4-FFF2-40B4-BE49-F238E27FC236}">
                <a16:creationId xmlns:a16="http://schemas.microsoft.com/office/drawing/2014/main" id="{8A5B73B3-A7EB-40AA-09A3-767C9CCBCDAA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44B3C6EF-F1B2-7D9B-045D-348A211F1EBA}"/>
              </a:ext>
            </a:extLst>
          </p:cNvPr>
          <p:cNvSpPr txBox="1"/>
          <p:nvPr/>
        </p:nvSpPr>
        <p:spPr>
          <a:xfrm>
            <a:off x="1279755" y="641714"/>
            <a:ext cx="953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Stratejik Avantajlar ve Sorunlar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1C2819EB-005A-D7FB-8876-ECDF7816E7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6411" y="1288701"/>
            <a:ext cx="6378015" cy="522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Düz Ok Bağlayıcısı 21">
            <a:extLst>
              <a:ext uri="{FF2B5EF4-FFF2-40B4-BE49-F238E27FC236}">
                <a16:creationId xmlns:a16="http://schemas.microsoft.com/office/drawing/2014/main" id="{380FD24F-DA3C-4750-52B0-AA6B483FA1BA}"/>
              </a:ext>
            </a:extLst>
          </p:cNvPr>
          <p:cNvCxnSpPr>
            <a:cxnSpLocks/>
          </p:cNvCxnSpPr>
          <p:nvPr/>
        </p:nvCxnSpPr>
        <p:spPr>
          <a:xfrm flipH="1">
            <a:off x="2500753" y="4798142"/>
            <a:ext cx="1874602" cy="29585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A06188AA-5F68-039B-7CA1-3157FE07E5D8}"/>
              </a:ext>
            </a:extLst>
          </p:cNvPr>
          <p:cNvSpPr/>
          <p:nvPr/>
        </p:nvSpPr>
        <p:spPr>
          <a:xfrm>
            <a:off x="267570" y="5137355"/>
            <a:ext cx="2094759" cy="964323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Suriye Rejim Değişikliği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E9613A4-906E-BD2B-67DC-19C9A6D4AD43}"/>
              </a:ext>
            </a:extLst>
          </p:cNvPr>
          <p:cNvSpPr/>
          <p:nvPr/>
        </p:nvSpPr>
        <p:spPr>
          <a:xfrm>
            <a:off x="214331" y="1590305"/>
            <a:ext cx="2094759" cy="964323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Rusya – Ukrayna Gerilimi</a:t>
            </a:r>
          </a:p>
        </p:txBody>
      </p:sp>
      <p:cxnSp>
        <p:nvCxnSpPr>
          <p:cNvPr id="26" name="Düz Ok Bağlayıcısı 25">
            <a:extLst>
              <a:ext uri="{FF2B5EF4-FFF2-40B4-BE49-F238E27FC236}">
                <a16:creationId xmlns:a16="http://schemas.microsoft.com/office/drawing/2014/main" id="{7477F112-0EF0-5751-19D1-A060A91524BB}"/>
              </a:ext>
            </a:extLst>
          </p:cNvPr>
          <p:cNvCxnSpPr/>
          <p:nvPr/>
        </p:nvCxnSpPr>
        <p:spPr>
          <a:xfrm flipH="1">
            <a:off x="2379406" y="2000057"/>
            <a:ext cx="1995949" cy="0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Düz Ok Bağlayıcısı 28">
            <a:extLst>
              <a:ext uri="{FF2B5EF4-FFF2-40B4-BE49-F238E27FC236}">
                <a16:creationId xmlns:a16="http://schemas.microsoft.com/office/drawing/2014/main" id="{B91C5810-79C6-EFF7-3AE6-D605FACDED83}"/>
              </a:ext>
            </a:extLst>
          </p:cNvPr>
          <p:cNvCxnSpPr>
            <a:cxnSpLocks/>
          </p:cNvCxnSpPr>
          <p:nvPr/>
        </p:nvCxnSpPr>
        <p:spPr>
          <a:xfrm flipV="1">
            <a:off x="5397910" y="4385716"/>
            <a:ext cx="4116950" cy="866247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60C2030B-40C7-1035-14E5-3CF60087DBEC}"/>
              </a:ext>
            </a:extLst>
          </p:cNvPr>
          <p:cNvSpPr/>
          <p:nvPr/>
        </p:nvSpPr>
        <p:spPr>
          <a:xfrm>
            <a:off x="9691247" y="3956081"/>
            <a:ext cx="2094759" cy="1386347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Basra Körfezi’ni Avrupa’ya Bağlayan Kalkınma Yolu Projesi</a:t>
            </a:r>
          </a:p>
        </p:txBody>
      </p:sp>
      <p:cxnSp>
        <p:nvCxnSpPr>
          <p:cNvPr id="33" name="Düz Ok Bağlayıcısı 32">
            <a:extLst>
              <a:ext uri="{FF2B5EF4-FFF2-40B4-BE49-F238E27FC236}">
                <a16:creationId xmlns:a16="http://schemas.microsoft.com/office/drawing/2014/main" id="{CDFCB035-17D3-DFD6-947A-5AB07B004405}"/>
              </a:ext>
            </a:extLst>
          </p:cNvPr>
          <p:cNvCxnSpPr>
            <a:cxnSpLocks/>
          </p:cNvCxnSpPr>
          <p:nvPr/>
        </p:nvCxnSpPr>
        <p:spPr>
          <a:xfrm flipV="1">
            <a:off x="4208206" y="3243678"/>
            <a:ext cx="5220302" cy="1850317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34C53956-6865-4957-6894-720951619144}"/>
              </a:ext>
            </a:extLst>
          </p:cNvPr>
          <p:cNvSpPr/>
          <p:nvPr/>
        </p:nvSpPr>
        <p:spPr>
          <a:xfrm>
            <a:off x="9678966" y="2679392"/>
            <a:ext cx="2094759" cy="964323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İsrail – Filistin Çatışması</a:t>
            </a:r>
          </a:p>
        </p:txBody>
      </p:sp>
      <p:cxnSp>
        <p:nvCxnSpPr>
          <p:cNvPr id="36" name="Düz Ok Bağlayıcısı 35">
            <a:extLst>
              <a:ext uri="{FF2B5EF4-FFF2-40B4-BE49-F238E27FC236}">
                <a16:creationId xmlns:a16="http://schemas.microsoft.com/office/drawing/2014/main" id="{89937BE5-7D3D-621E-8803-E313709A713F}"/>
              </a:ext>
            </a:extLst>
          </p:cNvPr>
          <p:cNvCxnSpPr>
            <a:cxnSpLocks/>
          </p:cNvCxnSpPr>
          <p:nvPr/>
        </p:nvCxnSpPr>
        <p:spPr>
          <a:xfrm flipH="1">
            <a:off x="2379406" y="3429000"/>
            <a:ext cx="3185652" cy="4984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716F8FAA-45D2-3577-AA31-C6AA204F2D59}"/>
              </a:ext>
            </a:extLst>
          </p:cNvPr>
          <p:cNvSpPr/>
          <p:nvPr/>
        </p:nvSpPr>
        <p:spPr>
          <a:xfrm>
            <a:off x="209635" y="3421393"/>
            <a:ext cx="2094759" cy="964323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Potansiyel Güzergah: 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 Koridor</a:t>
            </a:r>
          </a:p>
        </p:txBody>
      </p:sp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BF61986F-2E3F-9CA5-FFCF-E409E7D41367}"/>
              </a:ext>
            </a:extLst>
          </p:cNvPr>
          <p:cNvCxnSpPr>
            <a:cxnSpLocks/>
          </p:cNvCxnSpPr>
          <p:nvPr/>
        </p:nvCxnSpPr>
        <p:spPr>
          <a:xfrm flipV="1">
            <a:off x="4925961" y="2000057"/>
            <a:ext cx="4364123" cy="2041001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67D3AB8F-B69C-4E9B-973D-4DA6F10D4C54}"/>
              </a:ext>
            </a:extLst>
          </p:cNvPr>
          <p:cNvSpPr/>
          <p:nvPr/>
        </p:nvSpPr>
        <p:spPr>
          <a:xfrm>
            <a:off x="9514860" y="1450324"/>
            <a:ext cx="2349910" cy="92200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Türkiye’ye Doğrudan Bağlantı: </a:t>
            </a:r>
          </a:p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Zengezur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Koridoru</a:t>
            </a:r>
          </a:p>
        </p:txBody>
      </p:sp>
      <p:cxnSp>
        <p:nvCxnSpPr>
          <p:cNvPr id="53" name="Düz Ok Bağlayıcısı 52">
            <a:extLst>
              <a:ext uri="{FF2B5EF4-FFF2-40B4-BE49-F238E27FC236}">
                <a16:creationId xmlns:a16="http://schemas.microsoft.com/office/drawing/2014/main" id="{3FB19957-8C15-0724-9E4E-FEA9E792976C}"/>
              </a:ext>
            </a:extLst>
          </p:cNvPr>
          <p:cNvCxnSpPr>
            <a:cxnSpLocks/>
          </p:cNvCxnSpPr>
          <p:nvPr/>
        </p:nvCxnSpPr>
        <p:spPr>
          <a:xfrm>
            <a:off x="4306529" y="5889523"/>
            <a:ext cx="5104902" cy="40234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B79F876A-714E-89FF-07AB-225CB2D17175}"/>
              </a:ext>
            </a:extLst>
          </p:cNvPr>
          <p:cNvSpPr/>
          <p:nvPr/>
        </p:nvSpPr>
        <p:spPr>
          <a:xfrm>
            <a:off x="9606117" y="5594819"/>
            <a:ext cx="2258654" cy="964323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Husilerin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Eylemleri: Kızıldeniz Gerilimi</a:t>
            </a:r>
          </a:p>
        </p:txBody>
      </p:sp>
    </p:spTree>
    <p:extLst>
      <p:ext uri="{BB962C8B-B14F-4D97-AF65-F5344CB8AC3E}">
        <p14:creationId xmlns:p14="http://schemas.microsoft.com/office/powerpoint/2010/main" val="23090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0" grpId="0" animBg="1"/>
      <p:bldP spid="34" grpId="0" animBg="1"/>
      <p:bldP spid="37" grpId="0" animBg="1"/>
      <p:bldP spid="40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E5002-25DC-F336-F010-10188350D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F4E50810-1FB1-3DE0-96F5-25A39F01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536157"/>
            <a:ext cx="95250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9B2FF5-7173-45A1-ADA3-86CCB85F8E0D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D31539-68F4-431A-F79D-25B00B4C7D9F}"/>
              </a:ext>
            </a:extLst>
          </p:cNvPr>
          <p:cNvSpPr txBox="1"/>
          <p:nvPr/>
        </p:nvSpPr>
        <p:spPr>
          <a:xfrm>
            <a:off x="1279755" y="641714"/>
            <a:ext cx="953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Suriye’de Yaşanan Rejim Değişikliği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5C0D3388-08CC-65EF-D64D-FCD163478CC6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F9886AF9-0995-6F13-D2C8-8F3EDA519A91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1F719C5-34D3-81BB-F0A7-168ECC199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B6932D90-24D8-007C-A568-68761732C72A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15DBABA0-32CB-BD56-76BA-5B4E76A40762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BE362663-963E-4FED-98DA-CD8BA77E5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5062657B-1376-3FA5-E662-DE6BEB802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5186A1C7-015D-6626-10E4-C404F9BFD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C5940B11-E933-AE96-5DA4-69CC2356F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AF401503-CCF9-836B-8CCA-064BD87C0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5CE49EFF-79E4-C45E-65BA-0B250A83DE25}"/>
              </a:ext>
            </a:extLst>
          </p:cNvPr>
          <p:cNvSpPr/>
          <p:nvPr/>
        </p:nvSpPr>
        <p:spPr>
          <a:xfrm>
            <a:off x="927869" y="1390306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İnşaat ve Yapı Malzemelerinin Lojistik İhtiyacı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4F1FE89E-5992-D12C-DC72-C5F016B83CEF}"/>
              </a:ext>
            </a:extLst>
          </p:cNvPr>
          <p:cNvSpPr/>
          <p:nvPr/>
        </p:nvSpPr>
        <p:spPr>
          <a:xfrm>
            <a:off x="927869" y="5459035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Körfez Ülkeleri, Orta Doğu ve Afrika İçin Kavşak Noktası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3C3E404D-FDF6-78AD-34C7-D5BA5A637D3E}"/>
              </a:ext>
            </a:extLst>
          </p:cNvPr>
          <p:cNvSpPr/>
          <p:nvPr/>
        </p:nvSpPr>
        <p:spPr>
          <a:xfrm>
            <a:off x="8662779" y="1390306"/>
            <a:ext cx="2422835" cy="1081311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 Milyar Dolar Olan Ticari Hacimde Artış Beklenmesi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8783FCE7-9670-A9C8-3379-A189AF469EA1}"/>
              </a:ext>
            </a:extLst>
          </p:cNvPr>
          <p:cNvSpPr/>
          <p:nvPr/>
        </p:nvSpPr>
        <p:spPr>
          <a:xfrm>
            <a:off x="8742064" y="5459035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Türkiye’nin Bölgedeki Stratejik Önemi</a:t>
            </a:r>
          </a:p>
        </p:txBody>
      </p:sp>
    </p:spTree>
    <p:extLst>
      <p:ext uri="{BB962C8B-B14F-4D97-AF65-F5344CB8AC3E}">
        <p14:creationId xmlns:p14="http://schemas.microsoft.com/office/powerpoint/2010/main" val="36305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F8C2D-EA26-ACAA-8D65-9F3F0AA59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panama kanalı'ndaki miraflores kilitleri'ne giren bir kargo gemisi - panama kanalı stok fotoğraflar ve resimler">
            <a:extLst>
              <a:ext uri="{FF2B5EF4-FFF2-40B4-BE49-F238E27FC236}">
                <a16:creationId xmlns:a16="http://schemas.microsoft.com/office/drawing/2014/main" id="{C2EBA82A-8C8D-C035-A7ED-1E8E21302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49" y="1268123"/>
            <a:ext cx="8528702" cy="5334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0DA8967-759E-E242-C652-B20A2E4DB238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BC2B1D-89D9-4AF8-5858-1F0F7B79F07F}"/>
              </a:ext>
            </a:extLst>
          </p:cNvPr>
          <p:cNvSpPr txBox="1"/>
          <p:nvPr/>
        </p:nvSpPr>
        <p:spPr>
          <a:xfrm>
            <a:off x="1279755" y="641714"/>
            <a:ext cx="953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Panama Kanalı’ndaki Kuraklık Sorunu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F1DC30B0-9CA3-5A13-4AD6-A86747C03F04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2B68DFF4-91B8-AF5C-F841-1FCD2DF0930D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FE0AD36-7C81-3DDA-913F-4166F981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BC6AF117-7843-3F6E-8010-71BF2CDE2C59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67013D19-BD2D-CD17-3E01-8DB970F2BBB5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6F1AECB1-4766-B7BD-2302-9821452F7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B8320F2-AF8C-B0CE-9139-FB75D1A86A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D67D99BE-0947-4EA2-9BC8-9E46BF209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D08256F9-C20F-41B4-C243-943408AC8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186E5397-DA6B-7F37-1A09-40E1330BC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A62F11F0-A2B0-B220-2041-E5C9E210D052}"/>
              </a:ext>
            </a:extLst>
          </p:cNvPr>
          <p:cNvSpPr/>
          <p:nvPr/>
        </p:nvSpPr>
        <p:spPr>
          <a:xfrm>
            <a:off x="1429083" y="1390306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Kuraklıktan Etkilenen 170’e Yakın Ülke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8CE03BBD-D929-351B-482F-B19154A7DA89}"/>
              </a:ext>
            </a:extLst>
          </p:cNvPr>
          <p:cNvSpPr/>
          <p:nvPr/>
        </p:nvSpPr>
        <p:spPr>
          <a:xfrm>
            <a:off x="1429083" y="5521355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Günlük Gemi Geçişlerinde Düşüş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DCFF926-A408-284A-F73A-8AEC8D92C7AA}"/>
              </a:ext>
            </a:extLst>
          </p:cNvPr>
          <p:cNvSpPr/>
          <p:nvPr/>
        </p:nvSpPr>
        <p:spPr>
          <a:xfrm>
            <a:off x="8236293" y="1390306"/>
            <a:ext cx="2422835" cy="1081311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Kargo Gemilerinin Taşıdıkları Yüklere Sınırlama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254D27FE-AB53-C0D3-C262-9D534EA119EA}"/>
              </a:ext>
            </a:extLst>
          </p:cNvPr>
          <p:cNvSpPr/>
          <p:nvPr/>
        </p:nvSpPr>
        <p:spPr>
          <a:xfrm>
            <a:off x="8236293" y="5521355"/>
            <a:ext cx="2422835" cy="100381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Spot Navlun Fiyatlarında Yükseliş</a:t>
            </a:r>
          </a:p>
        </p:txBody>
      </p:sp>
    </p:spTree>
    <p:extLst>
      <p:ext uri="{BB962C8B-B14F-4D97-AF65-F5344CB8AC3E}">
        <p14:creationId xmlns:p14="http://schemas.microsoft.com/office/powerpoint/2010/main" val="36721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7572-0DA7-E003-60E5-A9869795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C92FCCF-F129-75B2-9055-FDC52A943D7A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3BD55-3052-2DE6-B939-3C5FD30643BC}"/>
              </a:ext>
            </a:extLst>
          </p:cNvPr>
          <p:cNvSpPr txBox="1"/>
          <p:nvPr/>
        </p:nvSpPr>
        <p:spPr>
          <a:xfrm>
            <a:off x="1279755" y="641714"/>
            <a:ext cx="953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Halkalı-Kapıkule Hızlı Tren Projesi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A6F7033A-E3AF-8057-4BB2-480ECF662C5B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3311DB9D-E336-6230-0F67-6019EDD08FE0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6B96507-E2A9-7D71-ACAA-815E2CDE1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1D94CFA3-15C8-AF66-56DC-C64DF6E535A0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69223A3A-64F2-FFB4-84A5-D812FDC655F1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DFCBE494-FD3C-BDBD-8D56-2516DA34D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A0DD89C4-A5FC-3E56-321A-D52659B3D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B62FA359-833D-F0E5-E19D-38D99C10E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C4670FF-F9AB-6C51-1B30-30A72BFC7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4A61DDE8-4FCE-1F9C-86E2-44F4B7168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6C13FAFB-74AB-1A0F-1F31-DC01261BA9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2178" y="1494704"/>
            <a:ext cx="5338574" cy="247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6686DA9-05DA-294A-4F9B-C8FF6E010A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3637" y="4179658"/>
            <a:ext cx="3454718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808EAAA-B780-2426-E952-91912BC57E88}"/>
              </a:ext>
            </a:extLst>
          </p:cNvPr>
          <p:cNvSpPr/>
          <p:nvPr/>
        </p:nvSpPr>
        <p:spPr>
          <a:xfrm>
            <a:off x="8750251" y="1550224"/>
            <a:ext cx="2471032" cy="806246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6 İstasyon, 2 Viyadük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FBB7532F-95E4-1753-1BDC-E0DD47A7F978}"/>
              </a:ext>
            </a:extLst>
          </p:cNvPr>
          <p:cNvSpPr/>
          <p:nvPr/>
        </p:nvSpPr>
        <p:spPr>
          <a:xfrm>
            <a:off x="6191984" y="2733467"/>
            <a:ext cx="2471032" cy="806246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3.6 Milyon Ton Yük Kapasitesi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B8301F4-930F-293B-B0EF-3FEF0ED75DA2}"/>
              </a:ext>
            </a:extLst>
          </p:cNvPr>
          <p:cNvSpPr/>
          <p:nvPr/>
        </p:nvSpPr>
        <p:spPr>
          <a:xfrm>
            <a:off x="633645" y="4281183"/>
            <a:ext cx="3962400" cy="875071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Trans - Avrupa Ulaştırma Ağlarına Bağlanmada Son Aşama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DC738B0-5154-8F9D-9A3C-6383551099DC}"/>
              </a:ext>
            </a:extLst>
          </p:cNvPr>
          <p:cNvSpPr/>
          <p:nvPr/>
        </p:nvSpPr>
        <p:spPr>
          <a:xfrm>
            <a:off x="3769552" y="5423586"/>
            <a:ext cx="3962400" cy="875071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Türkiye Ulaştırma Ağlarının Avrupa’ya Entegrasyonu</a:t>
            </a:r>
          </a:p>
        </p:txBody>
      </p:sp>
    </p:spTree>
    <p:extLst>
      <p:ext uri="{BB962C8B-B14F-4D97-AF65-F5344CB8AC3E}">
        <p14:creationId xmlns:p14="http://schemas.microsoft.com/office/powerpoint/2010/main" val="11843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22118-289D-CF7D-87A0-6BA7D4DA6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774A802-A9E7-0D15-3425-6A28128C613C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5132F-E9BC-AF5E-C022-7233FE427021}"/>
              </a:ext>
            </a:extLst>
          </p:cNvPr>
          <p:cNvSpPr txBox="1"/>
          <p:nvPr/>
        </p:nvSpPr>
        <p:spPr>
          <a:xfrm>
            <a:off x="1279755" y="641714"/>
            <a:ext cx="953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Bir Transit </a:t>
            </a:r>
            <a:r>
              <a:rPr lang="tr-TR" dirty="0" err="1"/>
              <a:t>Hub</a:t>
            </a:r>
            <a:r>
              <a:rPr lang="tr-TR" dirty="0"/>
              <a:t> Olarak Türkiye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9C2BE345-76FE-19CA-8507-DF620FF7A5A3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AFA5114D-7860-2A0D-5FA1-40325D205B42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4CD2BE7-3B67-EEDC-7191-B23B7FBA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3AB60EA1-BE15-CDF6-5A8A-9CD99F0EEDDC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A78F6BD8-4F92-092E-C9EE-81B3BD8AE91A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6F098473-544B-A6F0-C7D4-F23A128AA2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EA1256FA-8CC5-D4FE-95AE-B666E1FCF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2EA8BE51-3DA8-8BAE-69C9-8484AD23C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9FB5185A-0B67-0A82-2A82-1A074E5ED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D3044941-98C4-5969-9029-38D905C79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pic>
        <p:nvPicPr>
          <p:cNvPr id="12" name="Resim 11" descr="metin, harita, atlas içeren bir resim&#10;&#10;Açıklama otomatik olarak oluşturuldu">
            <a:extLst>
              <a:ext uri="{FF2B5EF4-FFF2-40B4-BE49-F238E27FC236}">
                <a16:creationId xmlns:a16="http://schemas.microsoft.com/office/drawing/2014/main" id="{35660068-27FF-B86F-8E01-D512CFABC1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/>
          <a:stretch/>
        </p:blipFill>
        <p:spPr>
          <a:xfrm>
            <a:off x="5916285" y="2207333"/>
            <a:ext cx="5760000" cy="3068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EE5CCB2D-6560-78F2-519E-5A272311097D}"/>
              </a:ext>
            </a:extLst>
          </p:cNvPr>
          <p:cNvSpPr/>
          <p:nvPr/>
        </p:nvSpPr>
        <p:spPr>
          <a:xfrm>
            <a:off x="515714" y="4282754"/>
            <a:ext cx="5196827" cy="1372637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Türkiye’nin stratejik konumu, ülkeyi uluslararası yatırımcılar için cazip bir hale getirmekte ve bölgesel ticaret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hub’ı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olarak konumlandırmaktadır.  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1D82F61B-4017-DF58-C5D2-8E1058D690E1}"/>
              </a:ext>
            </a:extLst>
          </p:cNvPr>
          <p:cNvSpPr/>
          <p:nvPr/>
        </p:nvSpPr>
        <p:spPr>
          <a:xfrm>
            <a:off x="515715" y="1563329"/>
            <a:ext cx="5196827" cy="1612490"/>
          </a:xfrm>
          <a:prstGeom prst="round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Limanlarımızda Ocak-Kasım 2024 döneminde elleçlenen yük miktarı: 485.385.610 ton</a:t>
            </a:r>
          </a:p>
          <a:p>
            <a:pPr algn="ctr"/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Bu hacmin %26’sı (127.049.436 ton) transit yüktür.</a:t>
            </a:r>
          </a:p>
        </p:txBody>
      </p:sp>
    </p:spTree>
    <p:extLst>
      <p:ext uri="{BB962C8B-B14F-4D97-AF65-F5344CB8AC3E}">
        <p14:creationId xmlns:p14="http://schemas.microsoft.com/office/powerpoint/2010/main" val="3876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187F1-5EA3-3555-5514-A7D9AB800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D6A895AE-AFE6-2F1A-11B3-73525C2F5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01" y="1438131"/>
            <a:ext cx="3465159" cy="486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D63020-377E-A95D-873F-BD550231B15B}"/>
              </a:ext>
            </a:extLst>
          </p:cNvPr>
          <p:cNvSpPr/>
          <p:nvPr/>
        </p:nvSpPr>
        <p:spPr>
          <a:xfrm>
            <a:off x="878593" y="559343"/>
            <a:ext cx="10033652" cy="626409"/>
          </a:xfrm>
          <a:prstGeom prst="rect">
            <a:avLst/>
          </a:prstGeom>
          <a:noFill/>
          <a:ln>
            <a:solidFill>
              <a:srgbClr val="AA1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453BCB-999D-72B3-6495-ACCF80CB29EE}"/>
              </a:ext>
            </a:extLst>
          </p:cNvPr>
          <p:cNvSpPr txBox="1"/>
          <p:nvPr/>
        </p:nvSpPr>
        <p:spPr>
          <a:xfrm>
            <a:off x="927869" y="641714"/>
            <a:ext cx="530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latin typeface="+mj-lt"/>
              </a:defRPr>
            </a:lvl1pPr>
          </a:lstStyle>
          <a:p>
            <a:r>
              <a:rPr lang="tr-TR" dirty="0"/>
              <a:t>Lojistik Sektörü Raporu 2023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40285661-C016-3EAB-4729-39F9B9D78D6B}"/>
              </a:ext>
            </a:extLst>
          </p:cNvPr>
          <p:cNvGrpSpPr/>
          <p:nvPr/>
        </p:nvGrpSpPr>
        <p:grpSpPr>
          <a:xfrm>
            <a:off x="0" y="0"/>
            <a:ext cx="12192000" cy="456394"/>
            <a:chOff x="0" y="0"/>
            <a:chExt cx="12192000" cy="456394"/>
          </a:xfrm>
          <a:effectLst>
            <a:outerShdw blurRad="635000" dist="38100" dir="5400000" algn="t" rotWithShape="0">
              <a:prstClr val="black">
                <a:alpha val="10000"/>
              </a:prstClr>
            </a:outerShdw>
          </a:effectLst>
        </p:grpSpPr>
        <p:sp>
          <p:nvSpPr>
            <p:cNvPr id="6" name="Dikdörtgen: Köşeleri Yuvarlatılmış 5">
              <a:extLst>
                <a:ext uri="{FF2B5EF4-FFF2-40B4-BE49-F238E27FC236}">
                  <a16:creationId xmlns:a16="http://schemas.microsoft.com/office/drawing/2014/main" id="{800DC446-2BC6-8E05-D7BA-48D402422E1D}"/>
                </a:ext>
              </a:extLst>
            </p:cNvPr>
            <p:cNvSpPr/>
            <p:nvPr/>
          </p:nvSpPr>
          <p:spPr>
            <a:xfrm>
              <a:off x="0" y="0"/>
              <a:ext cx="12192000" cy="45639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9C0B1CD-4EA9-48A1-4CBA-107EEAFA6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331" y="143189"/>
              <a:ext cx="847158" cy="170017"/>
            </a:xfrm>
            <a:prstGeom prst="rect">
              <a:avLst/>
            </a:prstGeom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E2610F99-46A6-9129-C90C-ADF158C05D03}"/>
                </a:ext>
              </a:extLst>
            </p:cNvPr>
            <p:cNvSpPr txBox="1"/>
            <p:nvPr/>
          </p:nvSpPr>
          <p:spPr>
            <a:xfrm>
              <a:off x="1048916" y="102949"/>
              <a:ext cx="11929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1100" dirty="0">
                  <a:latin typeface="Montserrat ExtraLight" panose="00000300000000000000" pitchFamily="50" charset="-94"/>
                </a:rPr>
                <a:t>|</a:t>
              </a:r>
              <a:r>
                <a:rPr lang="tr-TR" sz="1100" i="1" dirty="0">
                  <a:latin typeface="Montserrat SemiBold" panose="00000700000000000000" pitchFamily="2" charset="-94"/>
                </a:rPr>
                <a:t>  utikad</a:t>
              </a:r>
              <a:r>
                <a:rPr lang="tr-TR" sz="1100" i="1" dirty="0">
                  <a:latin typeface="Montserrat" panose="00000500000000000000" pitchFamily="2" charset="-94"/>
                </a:rPr>
                <a:t>.org.tr</a:t>
              </a:r>
            </a:p>
          </p:txBody>
        </p:sp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7A760B3C-961F-D44B-79BC-4572C9BFDD78}"/>
                </a:ext>
              </a:extLst>
            </p:cNvPr>
            <p:cNvGrpSpPr/>
            <p:nvPr/>
          </p:nvGrpSpPr>
          <p:grpSpPr>
            <a:xfrm>
              <a:off x="10912245" y="134529"/>
              <a:ext cx="1048816" cy="187336"/>
              <a:chOff x="3346138" y="-640765"/>
              <a:chExt cx="2152272" cy="384432"/>
            </a:xfrm>
          </p:grpSpPr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1112949E-D417-1895-DC76-8348162D7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1397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BB046529-4E5C-310A-20B9-FF3A8B642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67201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023BA7E8-1D22-4346-42DB-3ED79D204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3005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05EAC003-BBF5-BDB2-94A9-FC3841E3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788098" y="-640765"/>
                <a:ext cx="384432" cy="384432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8AD1B688-DFA3-A20F-484E-33CE7B9D3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346138" y="-640765"/>
                <a:ext cx="384432" cy="384432"/>
              </a:xfrm>
              <a:prstGeom prst="rect">
                <a:avLst/>
              </a:prstGeom>
            </p:spPr>
          </p:pic>
        </p:grpSp>
      </p:grp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5A182A7-7B64-76D1-22B5-0E8F126C5509}"/>
              </a:ext>
            </a:extLst>
          </p:cNvPr>
          <p:cNvSpPr/>
          <p:nvPr/>
        </p:nvSpPr>
        <p:spPr>
          <a:xfrm>
            <a:off x="1176933" y="1915461"/>
            <a:ext cx="2403827" cy="724316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Lojistik Sektörünün Küresel Görünümü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270C6317-4ACD-7258-6763-68BE0B0346A4}"/>
              </a:ext>
            </a:extLst>
          </p:cNvPr>
          <p:cNvSpPr/>
          <p:nvPr/>
        </p:nvSpPr>
        <p:spPr>
          <a:xfrm>
            <a:off x="1145860" y="3448726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Türkiye’nin Lojistik Sektörüne ve Dış Ticaretine Bakış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53B636F-A329-3C17-2952-273DD2427928}"/>
              </a:ext>
            </a:extLst>
          </p:cNvPr>
          <p:cNvSpPr/>
          <p:nvPr/>
        </p:nvSpPr>
        <p:spPr>
          <a:xfrm>
            <a:off x="8268801" y="1917183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Uluslararası Demiryolu Yük Taşımacılığı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946FD7AC-9592-E15D-C6D0-5E61A49F201E}"/>
              </a:ext>
            </a:extLst>
          </p:cNvPr>
          <p:cNvSpPr/>
          <p:nvPr/>
        </p:nvSpPr>
        <p:spPr>
          <a:xfrm>
            <a:off x="8268801" y="3448053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Uluslararası Karayolu Yük Taşımacılığı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BF6DAEB7-1A0F-8AAB-7EEE-A95F67CF1E5C}"/>
              </a:ext>
            </a:extLst>
          </p:cNvPr>
          <p:cNvSpPr/>
          <p:nvPr/>
        </p:nvSpPr>
        <p:spPr>
          <a:xfrm>
            <a:off x="8268801" y="5017306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Uluslararası Havayolu Yük Taşımacılığı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263D72A3-6229-6DEF-0A4E-AE55C8BB32ED}"/>
              </a:ext>
            </a:extLst>
          </p:cNvPr>
          <p:cNvSpPr/>
          <p:nvPr/>
        </p:nvSpPr>
        <p:spPr>
          <a:xfrm>
            <a:off x="1145860" y="5017307"/>
            <a:ext cx="2465972" cy="839333"/>
          </a:xfrm>
          <a:prstGeom prst="roundRect">
            <a:avLst/>
          </a:prstGeom>
          <a:ln>
            <a:noFill/>
          </a:ln>
          <a:effectLst>
            <a:glow rad="101600">
              <a:srgbClr val="002060">
                <a:alpha val="6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Uluslararası Denizyolu Yük Taşımacılığı</a:t>
            </a:r>
          </a:p>
        </p:txBody>
      </p:sp>
    </p:spTree>
    <p:extLst>
      <p:ext uri="{BB962C8B-B14F-4D97-AF65-F5344CB8AC3E}">
        <p14:creationId xmlns:p14="http://schemas.microsoft.com/office/powerpoint/2010/main" val="2719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FF4900"/>
      </a:accent1>
      <a:accent2>
        <a:srgbClr val="FF0000"/>
      </a:accent2>
      <a:accent3>
        <a:srgbClr val="FFC000"/>
      </a:accent3>
      <a:accent4>
        <a:srgbClr val="1FCB7D"/>
      </a:accent4>
      <a:accent5>
        <a:srgbClr val="92D050"/>
      </a:accent5>
      <a:accent6>
        <a:srgbClr val="301A5B"/>
      </a:accent6>
      <a:hlink>
        <a:srgbClr val="0563C1"/>
      </a:hlink>
      <a:folHlink>
        <a:srgbClr val="954F72"/>
      </a:folHlink>
    </a:clrScheme>
    <a:fontScheme name="Custom 25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538AE2069DA1FC468B6D4D47E505FBE8" ma:contentTypeVersion="19" ma:contentTypeDescription="Yeni belge oluşturun." ma:contentTypeScope="" ma:versionID="5d0f4df609365681d94033336ed0c097">
  <xsd:schema xmlns:xsd="http://www.w3.org/2001/XMLSchema" xmlns:xs="http://www.w3.org/2001/XMLSchema" xmlns:p="http://schemas.microsoft.com/office/2006/metadata/properties" xmlns:ns2="fc6ff165-90ff-4a69-9e33-f19e16f5dfdd" xmlns:ns3="f2ab57cd-b5b7-4528-bfde-66323ac1d4cc" targetNamespace="http://schemas.microsoft.com/office/2006/metadata/properties" ma:root="true" ma:fieldsID="87666672460b0b8434f302570d9b9fbf" ns2:_="" ns3:_="">
    <xsd:import namespace="fc6ff165-90ff-4a69-9e33-f19e16f5dfdd"/>
    <xsd:import namespace="f2ab57cd-b5b7-4528-bfde-66323ac1d4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ff165-90ff-4a69-9e33-f19e16f5df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Resim Etiketleri" ma:readOnly="false" ma:fieldId="{5cf76f15-5ced-4ddc-b409-7134ff3c332f}" ma:taxonomyMulti="true" ma:sspId="35e4c47e-26c0-48b9-b080-29143ee080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b57cd-b5b7-4528-bfde-66323ac1d4c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64766-1fb0-44c5-80c4-4c538953dd93}" ma:internalName="TaxCatchAll" ma:showField="CatchAllData" ma:web="f2ab57cd-b5b7-4528-bfde-66323ac1d4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6ff165-90ff-4a69-9e33-f19e16f5dfdd">
      <Terms xmlns="http://schemas.microsoft.com/office/infopath/2007/PartnerControls"/>
    </lcf76f155ced4ddcb4097134ff3c332f>
    <TaxCatchAll xmlns="f2ab57cd-b5b7-4528-bfde-66323ac1d4cc" xsi:nil="true"/>
  </documentManagement>
</p:properties>
</file>

<file path=customXml/itemProps1.xml><?xml version="1.0" encoding="utf-8"?>
<ds:datastoreItem xmlns:ds="http://schemas.openxmlformats.org/officeDocument/2006/customXml" ds:itemID="{E59892C7-DA34-4F10-B79A-470EC30DF762}"/>
</file>

<file path=customXml/itemProps2.xml><?xml version="1.0" encoding="utf-8"?>
<ds:datastoreItem xmlns:ds="http://schemas.openxmlformats.org/officeDocument/2006/customXml" ds:itemID="{C0664B21-D124-4C6B-BB07-A83E3B1B9AB2}"/>
</file>

<file path=customXml/itemProps3.xml><?xml version="1.0" encoding="utf-8"?>
<ds:datastoreItem xmlns:ds="http://schemas.openxmlformats.org/officeDocument/2006/customXml" ds:itemID="{6CCEDD2F-2BA3-4F09-ACAB-E35EFCC7087E}"/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1000</Words>
  <Application>Microsoft Office PowerPoint</Application>
  <PresentationFormat>Geniş ekran</PresentationFormat>
  <Paragraphs>207</Paragraphs>
  <Slides>35</Slides>
  <Notes>0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45" baseType="lpstr">
      <vt:lpstr>Arial</vt:lpstr>
      <vt:lpstr>Calibri</vt:lpstr>
      <vt:lpstr>Courier New</vt:lpstr>
      <vt:lpstr>Montserrat</vt:lpstr>
      <vt:lpstr>Montserrat ExtraLight</vt:lpstr>
      <vt:lpstr>Montserrat SemiBold</vt:lpstr>
      <vt:lpstr>Poppins</vt:lpstr>
      <vt:lpstr>Wingdings</vt:lpstr>
      <vt:lpstr>Office Theme</vt:lpstr>
      <vt:lpstr>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Gilkun</dc:creator>
  <cp:lastModifiedBy>Zişan Çakmak</cp:lastModifiedBy>
  <cp:revision>79</cp:revision>
  <dcterms:created xsi:type="dcterms:W3CDTF">2023-10-26T12:49:48Z</dcterms:created>
  <dcterms:modified xsi:type="dcterms:W3CDTF">2025-01-07T05:47:30Z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0x010100538AE2069DA1FC468B6D4D47E505FBE8</vt:lpwstr>
  </property>
</Properties>
</file>